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notesSlides/notesSlide4.xml" ContentType="application/vnd.openxmlformats-officedocument.presentationml.notesSlide+xml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notesSlides/notesSlide8.xml" ContentType="application/vnd.openxmlformats-officedocument.presentationml.notesSlide+xml"/>
  <Override PartName="/ppt/embeddings/oleObject23.bin" ContentType="application/vnd.openxmlformats-officedocument.oleObject"/>
  <Override PartName="/ppt/notesSlides/notesSlide9.xml" ContentType="application/vnd.openxmlformats-officedocument.presentationml.notesSlide+xml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notesSlides/notesSlide12.xml" ContentType="application/vnd.openxmlformats-officedocument.presentationml.notesSlide+xml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notesSlides/notesSlide13.xml" ContentType="application/vnd.openxmlformats-officedocument.presentationml.notesSlide+xml"/>
  <Override PartName="/ppt/embeddings/oleObject51.bin" ContentType="application/vnd.openxmlformats-officedocument.oleObject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60" r:id="rId4"/>
    <p:sldId id="258" r:id="rId5"/>
    <p:sldId id="262" r:id="rId6"/>
    <p:sldId id="285" r:id="rId7"/>
    <p:sldId id="280" r:id="rId8"/>
    <p:sldId id="265" r:id="rId9"/>
    <p:sldId id="284" r:id="rId10"/>
    <p:sldId id="269" r:id="rId11"/>
    <p:sldId id="272" r:id="rId12"/>
    <p:sldId id="283" r:id="rId13"/>
    <p:sldId id="301" r:id="rId14"/>
    <p:sldId id="300" r:id="rId15"/>
    <p:sldId id="286" r:id="rId16"/>
    <p:sldId id="288" r:id="rId17"/>
    <p:sldId id="290" r:id="rId18"/>
    <p:sldId id="299" r:id="rId19"/>
    <p:sldId id="292" r:id="rId20"/>
    <p:sldId id="293" r:id="rId21"/>
    <p:sldId id="294" r:id="rId22"/>
    <p:sldId id="278" r:id="rId23"/>
    <p:sldId id="302" r:id="rId24"/>
    <p:sldId id="295" r:id="rId25"/>
    <p:sldId id="281" r:id="rId26"/>
    <p:sldId id="273" r:id="rId27"/>
    <p:sldId id="270" r:id="rId28"/>
    <p:sldId id="274" r:id="rId29"/>
    <p:sldId id="268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CFFF"/>
    <a:srgbClr val="00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5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Relationship Id="rId2" Type="http://schemas.openxmlformats.org/officeDocument/2006/relationships/image" Target="../media/image59.emf"/><Relationship Id="rId3" Type="http://schemas.openxmlformats.org/officeDocument/2006/relationships/image" Target="../media/image60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4" Type="http://schemas.openxmlformats.org/officeDocument/2006/relationships/image" Target="../media/image62.emf"/><Relationship Id="rId1" Type="http://schemas.openxmlformats.org/officeDocument/2006/relationships/image" Target="../media/image60.emf"/><Relationship Id="rId2" Type="http://schemas.openxmlformats.org/officeDocument/2006/relationships/image" Target="../media/image6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emf"/><Relationship Id="rId2" Type="http://schemas.openxmlformats.org/officeDocument/2006/relationships/image" Target="../media/image60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emf"/><Relationship Id="rId2" Type="http://schemas.openxmlformats.org/officeDocument/2006/relationships/image" Target="../media/image60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Relationship Id="rId2" Type="http://schemas.openxmlformats.org/officeDocument/2006/relationships/image" Target="../media/image68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emf"/><Relationship Id="rId2" Type="http://schemas.openxmlformats.org/officeDocument/2006/relationships/image" Target="../media/image73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Relationship Id="rId2" Type="http://schemas.openxmlformats.org/officeDocument/2006/relationships/image" Target="../media/image7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emf"/><Relationship Id="rId2" Type="http://schemas.openxmlformats.org/officeDocument/2006/relationships/image" Target="../media/image82.emf"/><Relationship Id="rId3" Type="http://schemas.openxmlformats.org/officeDocument/2006/relationships/image" Target="../media/image83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Relationship Id="rId2" Type="http://schemas.openxmlformats.org/officeDocument/2006/relationships/image" Target="../media/image31.emf"/><Relationship Id="rId3" Type="http://schemas.openxmlformats.org/officeDocument/2006/relationships/image" Target="../media/image3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Relationship Id="rId2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1" Type="http://schemas.openxmlformats.org/officeDocument/2006/relationships/image" Target="../media/image19.emf"/><Relationship Id="rId2" Type="http://schemas.openxmlformats.org/officeDocument/2006/relationships/image" Target="../media/image20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1" Type="http://schemas.openxmlformats.org/officeDocument/2006/relationships/image" Target="../media/image29.emf"/><Relationship Id="rId2" Type="http://schemas.openxmlformats.org/officeDocument/2006/relationships/image" Target="../media/image3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Relationship Id="rId2" Type="http://schemas.openxmlformats.org/officeDocument/2006/relationships/image" Target="../media/image4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Relationship Id="rId2" Type="http://schemas.openxmlformats.org/officeDocument/2006/relationships/image" Target="../media/image5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B61625-3041-F942-B3E8-0DB8F749A79D}" type="datetime1">
              <a:rPr lang="en-US" smtClean="0"/>
              <a:t>11/10/16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FA26B-EFB0-264F-A549-97E1FD7F4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01650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0DE0F-0C5E-5D41-818A-1AAACD3B4A75}" type="datetime1">
              <a:rPr lang="en-US" smtClean="0"/>
              <a:t>11/10/16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BBCBC-8F72-ED4D-B285-5113FD476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8160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BCBC-8F72-ED4D-B285-5113FD47620B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2289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Double spin A</a:t>
            </a:r>
            <a:r>
              <a:rPr lang="en-US" baseline="-25000" dirty="0" smtClean="0"/>
              <a:t>LL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7BBCBC-8F72-ED4D-B285-5113FD47620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49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(5/10/16 10:37) -----</a:t>
            </a:r>
          </a:p>
          <a:p>
            <a:r>
              <a:rPr lang="en-US"/>
              <a:t>delta R为什么会这么大？讨论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7BBCBC-8F72-ED4D-B285-5113FD47620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8759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Mean</a:t>
            </a:r>
            <a:r>
              <a:rPr lang="en-US" baseline="0" dirty="0" smtClean="0"/>
              <a:t> z value</a:t>
            </a:r>
          </a:p>
          <a:p>
            <a:r>
              <a:rPr lang="en-US" baseline="0" dirty="0" smtClean="0"/>
              <a:t>----- Meeting Notes (5/10/16 10:37) -----</a:t>
            </a:r>
          </a:p>
          <a:p>
            <a:r>
              <a:rPr lang="en-US" baseline="0" dirty="0" smtClean="0"/>
              <a:t>generated x_gamma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7BBCBC-8F72-ED4D-B285-5113FD47620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0112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Scattering electron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7BBCBC-8F72-ED4D-B285-5113FD47620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99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7BBCBC-8F72-ED4D-B285-5113FD47620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84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r>
              <a:rPr lang="en-US" baseline="0" dirty="0" smtClean="0"/>
              <a:t> is the sum of valence quarks, sea quarks and anti-quarks distribution functions. F</a:t>
            </a:r>
            <a:r>
              <a:rPr lang="en-US" baseline="-25000" dirty="0" smtClean="0"/>
              <a:t>L</a:t>
            </a:r>
            <a:r>
              <a:rPr lang="en-US" baseline="0" dirty="0" smtClean="0"/>
              <a:t> is for gluons distribution functions, it is proportional to gluon distribution functions. From the left plot, it shows the reduced cross section measured at HERA in </a:t>
            </a:r>
            <a:r>
              <a:rPr lang="en-US" baseline="0" dirty="0" err="1" smtClean="0"/>
              <a:t>ep</a:t>
            </a:r>
            <a:r>
              <a:rPr lang="en-US" baseline="0" dirty="0" smtClean="0"/>
              <a:t> collision, usually by </a:t>
            </a:r>
            <a:r>
              <a:rPr lang="en-US" baseline="0" dirty="0" err="1" smtClean="0"/>
              <a:t>measuing</a:t>
            </a:r>
            <a:r>
              <a:rPr lang="en-US" baseline="0" dirty="0" smtClean="0"/>
              <a:t> the reduced cross section, we get the structure functions as the function of x and Q2, then we know the value of </a:t>
            </a:r>
            <a:r>
              <a:rPr lang="en-US" baseline="0" dirty="0" err="1" smtClean="0"/>
              <a:t>lamda</a:t>
            </a:r>
            <a:r>
              <a:rPr lang="en-US" baseline="0" dirty="0" smtClean="0"/>
              <a:t>, from the right plot, we see when Q2 is close to 1 or see smaller than 1, the slope od </a:t>
            </a:r>
            <a:r>
              <a:rPr lang="en-US" baseline="0" dirty="0" err="1" smtClean="0"/>
              <a:t>lamda</a:t>
            </a:r>
            <a:r>
              <a:rPr lang="en-US" baseline="0" dirty="0" smtClean="0"/>
              <a:t> depends on Q2 is going to change sharply, so why there is a discontinuously change here? Is it because of when Q2 is small, the photon itself has a structure? Unlike wen Q2 is large, the photon is a point-like particle, here at small Q2 region, the photon behaves like a source of </a:t>
            </a:r>
            <a:r>
              <a:rPr lang="en-US" baseline="0" dirty="0" err="1" smtClean="0"/>
              <a:t>partons</a:t>
            </a:r>
            <a:r>
              <a:rPr lang="en-US" baseline="0" dirty="0" smtClean="0"/>
              <a:t>, like a proton. So if we want to measure the </a:t>
            </a:r>
            <a:r>
              <a:rPr lang="en-US" baseline="0" dirty="0" err="1" smtClean="0"/>
              <a:t>strcuture</a:t>
            </a:r>
            <a:r>
              <a:rPr lang="en-US" baseline="0" dirty="0" smtClean="0"/>
              <a:t> function at low Q2, we need to know the structure of the photon.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7BBCBC-8F72-ED4D-B285-5113FD47620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229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7BBCBC-8F72-ED4D-B285-5113FD47620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792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Different from </a:t>
            </a:r>
            <a:r>
              <a:rPr lang="en-US" dirty="0" err="1" smtClean="0"/>
              <a:t>hera</a:t>
            </a:r>
            <a:r>
              <a:rPr lang="zh-CN" altLang="en-US" dirty="0" smtClean="0"/>
              <a:t>，</a:t>
            </a:r>
            <a:r>
              <a:rPr lang="en-US" altLang="zh-CN" dirty="0" smtClean="0"/>
              <a:t> low Q2,</a:t>
            </a:r>
            <a:r>
              <a:rPr lang="en-US" altLang="zh-CN" baseline="0" dirty="0" smtClean="0"/>
              <a:t> theta, energy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7BBCBC-8F72-ED4D-B285-5113FD47620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90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7BBCBC-8F72-ED4D-B285-5113FD47620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1087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Each particle change eta cut, delta</a:t>
            </a:r>
            <a:r>
              <a:rPr lang="en-US" altLang="zh-CN" baseline="0" dirty="0" smtClean="0"/>
              <a:t> phi</a:t>
            </a:r>
            <a:r>
              <a:rPr lang="zh-CN" altLang="en-US" baseline="0" dirty="0" smtClean="0"/>
              <a:t>，</a:t>
            </a:r>
            <a:r>
              <a:rPr lang="en-US" altLang="zh-CN" baseline="0" dirty="0" smtClean="0"/>
              <a:t>plus eta +-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7BBCBC-8F72-ED4D-B285-5113FD47620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431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different </a:t>
            </a:r>
            <a:r>
              <a:rPr lang="en-US" dirty="0" err="1" smtClean="0"/>
              <a:t>pt</a:t>
            </a:r>
            <a:r>
              <a:rPr lang="en-US" dirty="0" smtClean="0"/>
              <a:t> cut to reconstruct </a:t>
            </a:r>
            <a:r>
              <a:rPr lang="en-US" dirty="0" err="1" smtClean="0"/>
              <a:t>x_gamma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7BBCBC-8F72-ED4D-B285-5113FD47620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0259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7BBCBC-8F72-ED4D-B285-5113FD47620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80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C8302-0CAB-324E-946F-BA0DF2A02A0A}" type="datetime1">
              <a:rPr lang="en-US" smtClean="0"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38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E058A-B622-BE46-9843-4C34292F6EA2}" type="datetime1">
              <a:rPr lang="en-US" smtClean="0"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78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FEC2-08A1-1746-922F-5C61608AD320}" type="datetime1">
              <a:rPr lang="en-US" smtClean="0"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860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A66B2-719A-554F-81EE-E60D1C0D61D8}" type="datetime1">
              <a:rPr lang="en-US" smtClean="0"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82DA-071C-7246-9F79-F8CB22DA630B}" type="datetime1">
              <a:rPr lang="en-US" smtClean="0"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9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18357-A4DD-AE4B-8F36-B8C6072B9963}" type="datetime1">
              <a:rPr lang="en-US" smtClean="0"/>
              <a:t>11/10/16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708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A79B-6150-AD4A-97A6-E35FD76CADC8}" type="datetime1">
              <a:rPr lang="en-US" smtClean="0"/>
              <a:t>11/10/16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73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4499C-48A6-174D-BAEA-16E02846E7A5}" type="datetime1">
              <a:rPr lang="en-US" smtClean="0"/>
              <a:t>11/10/16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770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9AF33-EB37-844B-8A57-134C807C7FDB}" type="datetime1">
              <a:rPr lang="en-US" smtClean="0"/>
              <a:t>11/10/16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22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C2E85-1345-8E46-921A-251C069187D9}" type="datetime1">
              <a:rPr lang="en-US" smtClean="0"/>
              <a:t>11/10/16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921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6F607-0148-2642-A1F2-BE6D90DE3BC3}" type="datetime1">
              <a:rPr lang="en-US" smtClean="0"/>
              <a:t>11/10/16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577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9E330-5C79-2042-81C8-C762BC7AD0AC}" type="datetime1">
              <a:rPr lang="en-US" smtClean="0"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AF820-57B5-A447-9315-F55865C22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191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36.emf"/><Relationship Id="rId5" Type="http://schemas.openxmlformats.org/officeDocument/2006/relationships/image" Target="../media/image37.emf"/><Relationship Id="rId6" Type="http://schemas.openxmlformats.org/officeDocument/2006/relationships/oleObject" Target="../embeddings/oleObject23.bin"/><Relationship Id="rId7" Type="http://schemas.openxmlformats.org/officeDocument/2006/relationships/image" Target="../media/image22.emf"/><Relationship Id="rId8" Type="http://schemas.openxmlformats.org/officeDocument/2006/relationships/image" Target="../media/image38.emf"/><Relationship Id="rId9" Type="http://schemas.openxmlformats.org/officeDocument/2006/relationships/image" Target="../media/image39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1.emf"/><Relationship Id="rId12" Type="http://schemas.openxmlformats.org/officeDocument/2006/relationships/oleObject" Target="../embeddings/oleObject25.bin"/><Relationship Id="rId13" Type="http://schemas.openxmlformats.org/officeDocument/2006/relationships/image" Target="../media/image42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9.xml"/><Relationship Id="rId4" Type="http://schemas.openxmlformats.org/officeDocument/2006/relationships/image" Target="../media/image43.emf"/><Relationship Id="rId5" Type="http://schemas.openxmlformats.org/officeDocument/2006/relationships/image" Target="../media/image44.emf"/><Relationship Id="rId6" Type="http://schemas.openxmlformats.org/officeDocument/2006/relationships/image" Target="../media/image45.emf"/><Relationship Id="rId7" Type="http://schemas.openxmlformats.org/officeDocument/2006/relationships/image" Target="../media/image46.emf"/><Relationship Id="rId8" Type="http://schemas.openxmlformats.org/officeDocument/2006/relationships/image" Target="../media/image47.emf"/><Relationship Id="rId9" Type="http://schemas.openxmlformats.org/officeDocument/2006/relationships/image" Target="../media/image48.emf"/><Relationship Id="rId10" Type="http://schemas.openxmlformats.org/officeDocument/2006/relationships/oleObject" Target="../embeddings/oleObject24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7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4" Type="http://schemas.openxmlformats.org/officeDocument/2006/relationships/image" Target="../media/image56.emf"/><Relationship Id="rId5" Type="http://schemas.openxmlformats.org/officeDocument/2006/relationships/oleObject" Target="../embeddings/oleObject27.bin"/><Relationship Id="rId6" Type="http://schemas.openxmlformats.org/officeDocument/2006/relationships/image" Target="../media/image57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4" Type="http://schemas.openxmlformats.org/officeDocument/2006/relationships/image" Target="../media/image58.emf"/><Relationship Id="rId5" Type="http://schemas.openxmlformats.org/officeDocument/2006/relationships/oleObject" Target="../embeddings/oleObject29.bin"/><Relationship Id="rId6" Type="http://schemas.openxmlformats.org/officeDocument/2006/relationships/image" Target="../media/image59.emf"/><Relationship Id="rId7" Type="http://schemas.openxmlformats.org/officeDocument/2006/relationships/oleObject" Target="../embeddings/oleObject30.bin"/><Relationship Id="rId8" Type="http://schemas.openxmlformats.org/officeDocument/2006/relationships/image" Target="../media/image60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4" Type="http://schemas.openxmlformats.org/officeDocument/2006/relationships/image" Target="../media/image60.emf"/><Relationship Id="rId5" Type="http://schemas.openxmlformats.org/officeDocument/2006/relationships/oleObject" Target="../embeddings/oleObject32.bin"/><Relationship Id="rId6" Type="http://schemas.openxmlformats.org/officeDocument/2006/relationships/image" Target="../media/image61.emf"/><Relationship Id="rId7" Type="http://schemas.openxmlformats.org/officeDocument/2006/relationships/image" Target="../media/image63.png"/><Relationship Id="rId8" Type="http://schemas.openxmlformats.org/officeDocument/2006/relationships/oleObject" Target="../embeddings/oleObject33.bin"/><Relationship Id="rId9" Type="http://schemas.openxmlformats.org/officeDocument/2006/relationships/image" Target="../media/image57.emf"/><Relationship Id="rId10" Type="http://schemas.openxmlformats.org/officeDocument/2006/relationships/oleObject" Target="../embeddings/oleObject34.bin"/><Relationship Id="rId11" Type="http://schemas.openxmlformats.org/officeDocument/2006/relationships/image" Target="../media/image62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4" Type="http://schemas.openxmlformats.org/officeDocument/2006/relationships/oleObject" Target="../embeddings/oleObject35.bin"/><Relationship Id="rId5" Type="http://schemas.openxmlformats.org/officeDocument/2006/relationships/image" Target="../media/image64.emf"/><Relationship Id="rId6" Type="http://schemas.openxmlformats.org/officeDocument/2006/relationships/oleObject" Target="../embeddings/oleObject36.bin"/><Relationship Id="rId7" Type="http://schemas.openxmlformats.org/officeDocument/2006/relationships/image" Target="../media/image60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4" Type="http://schemas.openxmlformats.org/officeDocument/2006/relationships/oleObject" Target="../embeddings/oleObject37.bin"/><Relationship Id="rId5" Type="http://schemas.openxmlformats.org/officeDocument/2006/relationships/image" Target="../media/image64.emf"/><Relationship Id="rId6" Type="http://schemas.openxmlformats.org/officeDocument/2006/relationships/oleObject" Target="../embeddings/oleObject38.bin"/><Relationship Id="rId7" Type="http://schemas.openxmlformats.org/officeDocument/2006/relationships/image" Target="../media/image60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4" Type="http://schemas.openxmlformats.org/officeDocument/2006/relationships/image" Target="../media/image3.emf"/><Relationship Id="rId5" Type="http://schemas.openxmlformats.org/officeDocument/2006/relationships/oleObject" Target="../embeddings/oleObject40.bin"/><Relationship Id="rId6" Type="http://schemas.openxmlformats.org/officeDocument/2006/relationships/image" Target="../media/image68.emf"/><Relationship Id="rId7" Type="http://schemas.openxmlformats.org/officeDocument/2006/relationships/oleObject" Target="../embeddings/oleObject41.bin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74.emf"/><Relationship Id="rId5" Type="http://schemas.openxmlformats.org/officeDocument/2006/relationships/image" Target="../media/image75.emf"/><Relationship Id="rId6" Type="http://schemas.openxmlformats.org/officeDocument/2006/relationships/oleObject" Target="../embeddings/oleObject42.bin"/><Relationship Id="rId7" Type="http://schemas.openxmlformats.org/officeDocument/2006/relationships/image" Target="../media/image72.emf"/><Relationship Id="rId8" Type="http://schemas.openxmlformats.org/officeDocument/2006/relationships/oleObject" Target="../embeddings/oleObject43.bin"/><Relationship Id="rId9" Type="http://schemas.openxmlformats.org/officeDocument/2006/relationships/image" Target="../media/image73.emf"/><Relationship Id="rId10" Type="http://schemas.openxmlformats.org/officeDocument/2006/relationships/image" Target="../media/image76.e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7.emf"/><Relationship Id="rId12" Type="http://schemas.openxmlformats.org/officeDocument/2006/relationships/oleObject" Target="../embeddings/oleObject47.bin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78.emf"/><Relationship Id="rId5" Type="http://schemas.openxmlformats.org/officeDocument/2006/relationships/image" Target="../media/image79.emf"/><Relationship Id="rId6" Type="http://schemas.openxmlformats.org/officeDocument/2006/relationships/image" Target="../media/image80.emf"/><Relationship Id="rId7" Type="http://schemas.openxmlformats.org/officeDocument/2006/relationships/oleObject" Target="../embeddings/oleObject44.bin"/><Relationship Id="rId8" Type="http://schemas.openxmlformats.org/officeDocument/2006/relationships/image" Target="../media/image22.emf"/><Relationship Id="rId9" Type="http://schemas.openxmlformats.org/officeDocument/2006/relationships/oleObject" Target="../embeddings/oleObject45.bin"/><Relationship Id="rId10" Type="http://schemas.openxmlformats.org/officeDocument/2006/relationships/oleObject" Target="../embeddings/oleObject46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4" Type="http://schemas.openxmlformats.org/officeDocument/2006/relationships/oleObject" Target="../embeddings/oleObject48.bin"/><Relationship Id="rId5" Type="http://schemas.openxmlformats.org/officeDocument/2006/relationships/image" Target="../media/image81.emf"/><Relationship Id="rId6" Type="http://schemas.openxmlformats.org/officeDocument/2006/relationships/oleObject" Target="../embeddings/oleObject49.bin"/><Relationship Id="rId7" Type="http://schemas.openxmlformats.org/officeDocument/2006/relationships/image" Target="../media/image82.emf"/><Relationship Id="rId8" Type="http://schemas.openxmlformats.org/officeDocument/2006/relationships/oleObject" Target="../embeddings/oleObject50.bin"/><Relationship Id="rId9" Type="http://schemas.openxmlformats.org/officeDocument/2006/relationships/image" Target="../media/image83.emf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image" Target="../media/image85.emf"/><Relationship Id="rId5" Type="http://schemas.openxmlformats.org/officeDocument/2006/relationships/image" Target="../media/image35.emf"/><Relationship Id="rId6" Type="http://schemas.openxmlformats.org/officeDocument/2006/relationships/oleObject" Target="../embeddings/oleObject51.bin"/><Relationship Id="rId7" Type="http://schemas.openxmlformats.org/officeDocument/2006/relationships/image" Target="../media/image30.emf"/><Relationship Id="rId8" Type="http://schemas.openxmlformats.org/officeDocument/2006/relationships/oleObject" Target="../embeddings/oleObject52.bin"/><Relationship Id="rId9" Type="http://schemas.openxmlformats.org/officeDocument/2006/relationships/image" Target="../media/image31.emf"/><Relationship Id="rId10" Type="http://schemas.openxmlformats.org/officeDocument/2006/relationships/oleObject" Target="../embeddings/oleObject53.bin"/><Relationship Id="rId11" Type="http://schemas.openxmlformats.org/officeDocument/2006/relationships/image" Target="../media/image32.emf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.emf"/><Relationship Id="rId12" Type="http://schemas.openxmlformats.org/officeDocument/2006/relationships/oleObject" Target="../embeddings/oleObject5.bin"/><Relationship Id="rId13" Type="http://schemas.openxmlformats.org/officeDocument/2006/relationships/image" Target="../media/image7.emf"/><Relationship Id="rId14" Type="http://schemas.openxmlformats.org/officeDocument/2006/relationships/oleObject" Target="../embeddings/oleObject6.bin"/><Relationship Id="rId15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.xml"/><Relationship Id="rId4" Type="http://schemas.openxmlformats.org/officeDocument/2006/relationships/image" Target="../media/image9.emf"/><Relationship Id="rId5" Type="http://schemas.openxmlformats.org/officeDocument/2006/relationships/image" Target="../media/image10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4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5.emf"/><Relationship Id="rId10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oleObject" Target="../embeddings/oleObject7.bin"/><Relationship Id="rId5" Type="http://schemas.openxmlformats.org/officeDocument/2006/relationships/image" Target="../media/image11.emf"/><Relationship Id="rId6" Type="http://schemas.openxmlformats.org/officeDocument/2006/relationships/image" Target="../media/image13.png"/><Relationship Id="rId7" Type="http://schemas.openxmlformats.org/officeDocument/2006/relationships/oleObject" Target="../embeddings/oleObject8.bin"/><Relationship Id="rId8" Type="http://schemas.openxmlformats.org/officeDocument/2006/relationships/image" Target="../media/image3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emf"/><Relationship Id="rId12" Type="http://schemas.openxmlformats.org/officeDocument/2006/relationships/oleObject" Target="../embeddings/oleObject12.bin"/><Relationship Id="rId13" Type="http://schemas.openxmlformats.org/officeDocument/2006/relationships/oleObject" Target="../embeddings/oleObject13.bin"/><Relationship Id="rId14" Type="http://schemas.openxmlformats.org/officeDocument/2006/relationships/image" Target="../media/image1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4" Type="http://schemas.openxmlformats.org/officeDocument/2006/relationships/oleObject" Target="../embeddings/oleObject9.bin"/><Relationship Id="rId5" Type="http://schemas.openxmlformats.org/officeDocument/2006/relationships/image" Target="../media/image3.emf"/><Relationship Id="rId6" Type="http://schemas.openxmlformats.org/officeDocument/2006/relationships/oleObject" Target="../embeddings/oleObject10.bin"/><Relationship Id="rId7" Type="http://schemas.openxmlformats.org/officeDocument/2006/relationships/image" Target="../media/image17.png"/><Relationship Id="rId8" Type="http://schemas.openxmlformats.org/officeDocument/2006/relationships/image" Target="../media/image18.jpeg"/><Relationship Id="rId9" Type="http://schemas.microsoft.com/office/2007/relationships/hdphoto" Target="../media/hdphoto1.wdp"/><Relationship Id="rId10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4.emf"/><Relationship Id="rId12" Type="http://schemas.openxmlformats.org/officeDocument/2006/relationships/image" Target="../media/image25.emf"/><Relationship Id="rId13" Type="http://schemas.openxmlformats.org/officeDocument/2006/relationships/oleObject" Target="../embeddings/oleObject17.bin"/><Relationship Id="rId14" Type="http://schemas.openxmlformats.org/officeDocument/2006/relationships/image" Target="../media/image22.emf"/><Relationship Id="rId15" Type="http://schemas.openxmlformats.org/officeDocument/2006/relationships/oleObject" Target="../embeddings/oleObject18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.xml"/><Relationship Id="rId4" Type="http://schemas.openxmlformats.org/officeDocument/2006/relationships/image" Target="../media/image23.emf"/><Relationship Id="rId5" Type="http://schemas.openxmlformats.org/officeDocument/2006/relationships/oleObject" Target="../embeddings/oleObject14.bin"/><Relationship Id="rId6" Type="http://schemas.openxmlformats.org/officeDocument/2006/relationships/image" Target="../media/image19.emf"/><Relationship Id="rId7" Type="http://schemas.openxmlformats.org/officeDocument/2006/relationships/oleObject" Target="../embeddings/oleObject15.bin"/><Relationship Id="rId8" Type="http://schemas.openxmlformats.org/officeDocument/2006/relationships/image" Target="../media/image20.emf"/><Relationship Id="rId9" Type="http://schemas.openxmlformats.org/officeDocument/2006/relationships/oleObject" Target="../embeddings/oleObject16.bin"/><Relationship Id="rId10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8.emf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1.bin"/><Relationship Id="rId12" Type="http://schemas.openxmlformats.org/officeDocument/2006/relationships/image" Target="../media/image31.emf"/><Relationship Id="rId13" Type="http://schemas.openxmlformats.org/officeDocument/2006/relationships/oleObject" Target="../embeddings/oleObject22.bin"/><Relationship Id="rId14" Type="http://schemas.openxmlformats.org/officeDocument/2006/relationships/image" Target="../media/image32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.xml"/><Relationship Id="rId4" Type="http://schemas.openxmlformats.org/officeDocument/2006/relationships/image" Target="../media/image33.emf"/><Relationship Id="rId5" Type="http://schemas.openxmlformats.org/officeDocument/2006/relationships/image" Target="../media/image34.emf"/><Relationship Id="rId6" Type="http://schemas.openxmlformats.org/officeDocument/2006/relationships/oleObject" Target="../embeddings/oleObject19.bin"/><Relationship Id="rId7" Type="http://schemas.openxmlformats.org/officeDocument/2006/relationships/image" Target="../media/image29.emf"/><Relationship Id="rId8" Type="http://schemas.openxmlformats.org/officeDocument/2006/relationships/image" Target="../media/image35.emf"/><Relationship Id="rId9" Type="http://schemas.openxmlformats.org/officeDocument/2006/relationships/oleObject" Target="../embeddings/oleObject20.bin"/><Relationship Id="rId10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02505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>
                <a:latin typeface="Garamond"/>
                <a:cs typeface="Garamond"/>
              </a:rPr>
              <a:t>Studying </a:t>
            </a:r>
            <a:r>
              <a:rPr lang="en-US" b="1" dirty="0" smtClean="0">
                <a:latin typeface="Garamond"/>
                <a:cs typeface="Garamond"/>
              </a:rPr>
              <a:t>Photon </a:t>
            </a:r>
            <a:r>
              <a:rPr lang="en-US" b="1" dirty="0">
                <a:latin typeface="Garamond"/>
                <a:cs typeface="Garamond"/>
              </a:rPr>
              <a:t>S</a:t>
            </a:r>
            <a:r>
              <a:rPr lang="en-US" b="1" dirty="0" smtClean="0">
                <a:latin typeface="Garamond"/>
                <a:cs typeface="Garamond"/>
              </a:rPr>
              <a:t>tructure </a:t>
            </a:r>
            <a:r>
              <a:rPr lang="en-US" b="1" dirty="0">
                <a:latin typeface="Garamond"/>
                <a:cs typeface="Garamond"/>
              </a:rPr>
              <a:t>at Electron-Ion-Collider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0315" y="3817762"/>
            <a:ext cx="9384632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1"/>
                </a:solidFill>
                <a:latin typeface="Garamond"/>
                <a:cs typeface="Garamond"/>
              </a:rPr>
              <a:t>Xiaoxuan Chu</a:t>
            </a: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  <a:latin typeface="Garamond"/>
                <a:cs typeface="Garamond"/>
              </a:rPr>
              <a:t> Central China </a:t>
            </a:r>
            <a:r>
              <a:rPr lang="en-US" sz="2800" dirty="0">
                <a:solidFill>
                  <a:schemeClr val="tx1"/>
                </a:solidFill>
                <a:latin typeface="Garamond"/>
                <a:cs typeface="Garamond"/>
              </a:rPr>
              <a:t>Normal </a:t>
            </a:r>
            <a:r>
              <a:rPr lang="en-US" sz="2800" dirty="0" smtClean="0">
                <a:solidFill>
                  <a:schemeClr val="tx1"/>
                </a:solidFill>
                <a:latin typeface="Garamond"/>
                <a:cs typeface="Garamond"/>
              </a:rPr>
              <a:t>University </a:t>
            </a:r>
            <a:r>
              <a:rPr lang="en-US" sz="2800" dirty="0">
                <a:solidFill>
                  <a:schemeClr val="tx1"/>
                </a:solidFill>
                <a:latin typeface="Garamond"/>
                <a:cs typeface="Garamond"/>
              </a:rPr>
              <a:t>&amp;</a:t>
            </a:r>
            <a:r>
              <a:rPr lang="en-US" sz="2800" dirty="0" smtClean="0">
                <a:solidFill>
                  <a:schemeClr val="tx1"/>
                </a:solidFill>
                <a:latin typeface="Garamond"/>
                <a:cs typeface="Garamond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Garamond"/>
                <a:cs typeface="Garamond"/>
              </a:rPr>
              <a:t>Brookhaven National Lab </a:t>
            </a:r>
          </a:p>
        </p:txBody>
      </p:sp>
      <p:pic>
        <p:nvPicPr>
          <p:cNvPr id="5" name="Picture 9" descr="F:\印度会议\ccn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051" y="5163378"/>
            <a:ext cx="1431408" cy="132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 descr="BNL_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1239" y="5589945"/>
            <a:ext cx="2128840" cy="76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>
          <a:xfrm flipV="1">
            <a:off x="158761" y="3516516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890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esolvedPurity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040" y="1698977"/>
            <a:ext cx="2798311" cy="18951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 descr="xrec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041" y="1692612"/>
            <a:ext cx="2798310" cy="18951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 err="1" smtClean="0">
                <a:latin typeface="Garamond"/>
                <a:cs typeface="Garamond"/>
              </a:rPr>
              <a:t>Unpolarized</a:t>
            </a:r>
            <a:r>
              <a:rPr lang="en-US" sz="4800" dirty="0" smtClean="0">
                <a:latin typeface="Garamond"/>
                <a:cs typeface="Garamond"/>
              </a:rPr>
              <a:t> photon structure</a:t>
            </a:r>
            <a:endParaRPr lang="en-US" sz="4800" dirty="0">
              <a:latin typeface="Garamond"/>
              <a:cs typeface="Garamond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8761" y="3829295"/>
            <a:ext cx="6032431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Di</a:t>
            </a:r>
            <a:r>
              <a:rPr lang="en-US" dirty="0">
                <a:latin typeface="Garamond"/>
                <a:cs typeface="Garamond"/>
              </a:rPr>
              <a:t>-jet method provides a good way to reconstruct </a:t>
            </a:r>
            <a:endParaRPr lang="en-US" dirty="0" smtClean="0">
              <a:latin typeface="Garamond"/>
              <a:cs typeface="Garamond"/>
            </a:endParaRPr>
          </a:p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endParaRPr lang="en-US" dirty="0">
              <a:latin typeface="Garamond"/>
              <a:cs typeface="Garamond"/>
            </a:endParaRPr>
          </a:p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Di</a:t>
            </a:r>
            <a:r>
              <a:rPr lang="en-US" dirty="0">
                <a:latin typeface="Garamond"/>
                <a:cs typeface="Garamond"/>
              </a:rPr>
              <a:t>-jet method can help us separate resolved/direct process</a:t>
            </a:r>
          </a:p>
          <a:p>
            <a:pPr>
              <a:buClr>
                <a:srgbClr val="3366FF"/>
              </a:buClr>
            </a:pPr>
            <a:endParaRPr lang="en-US" baseline="-25000" dirty="0">
              <a:latin typeface="Garamond"/>
              <a:cs typeface="Garamond"/>
            </a:endParaRPr>
          </a:p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>
                <a:latin typeface="Garamond"/>
                <a:cs typeface="Garamond"/>
              </a:rPr>
              <a:t>The simulation shows the capability to measure the cross section for di-jet production, with high accuracy in a wide kinematic range at EIC and extract the photon PDFs from a global </a:t>
            </a:r>
            <a:r>
              <a:rPr lang="en-US" dirty="0" smtClean="0">
                <a:latin typeface="Garamond"/>
                <a:cs typeface="Garamond"/>
              </a:rPr>
              <a:t>fit</a:t>
            </a:r>
            <a:endParaRPr lang="en-US" dirty="0">
              <a:latin typeface="Garamond"/>
              <a:cs typeface="Garamond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937804"/>
              </p:ext>
            </p:extLst>
          </p:nvPr>
        </p:nvGraphicFramePr>
        <p:xfrm>
          <a:off x="5021939" y="3864248"/>
          <a:ext cx="451643" cy="366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6" name="Equation" r:id="rId6" imgW="406400" imgH="330200" progId="Equation.DSMT4">
                  <p:embed/>
                </p:oleObj>
              </mc:Choice>
              <mc:Fallback>
                <p:oleObj name="Equation" r:id="rId6" imgW="4064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021939" y="3864248"/>
                        <a:ext cx="451643" cy="3669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pic>
        <p:nvPicPr>
          <p:cNvPr id="16" name="Picture 15" descr="xrec_xbparton-eps-converted-to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96" y="1685884"/>
            <a:ext cx="2808245" cy="19018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9" name="Straight Connector 8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unpol_xsection.eps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62"/>
          <a:stretch/>
        </p:blipFill>
        <p:spPr>
          <a:xfrm>
            <a:off x="6019800" y="1820927"/>
            <a:ext cx="2955694" cy="422435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75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Garamond"/>
                <a:cs typeface="Garamond"/>
              </a:rPr>
              <a:t>Parton-jet match</a:t>
            </a:r>
            <a:endParaRPr lang="en-US" sz="4800" dirty="0">
              <a:latin typeface="Garamond"/>
              <a:cs typeface="Garamond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5427" y="4153034"/>
            <a:ext cx="83113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>
                <a:latin typeface="Garamond"/>
                <a:cs typeface="Garamond"/>
              </a:rPr>
              <a:t>As we have known how to separate “direct” and “resolved” process, then we </a:t>
            </a:r>
            <a:r>
              <a:rPr lang="en-US" dirty="0" smtClean="0">
                <a:latin typeface="Garamond"/>
                <a:cs typeface="Garamond"/>
              </a:rPr>
              <a:t>measure jet kinematics in resolved process</a:t>
            </a:r>
            <a:endParaRPr lang="en-US" dirty="0">
              <a:latin typeface="Garamond"/>
              <a:cs typeface="Garamond"/>
            </a:endParaRPr>
          </a:p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>
                <a:latin typeface="Garamond"/>
                <a:cs typeface="Garamond"/>
              </a:rPr>
              <a:t>Basic info about resolved process and how to tag di-jet back to </a:t>
            </a:r>
            <a:r>
              <a:rPr lang="en-US" dirty="0" smtClean="0">
                <a:latin typeface="Garamond"/>
                <a:cs typeface="Garamond"/>
              </a:rPr>
              <a:t>two final </a:t>
            </a:r>
            <a:r>
              <a:rPr lang="en-US" dirty="0" err="1">
                <a:latin typeface="Garamond"/>
                <a:cs typeface="Garamond"/>
              </a:rPr>
              <a:t>partons</a:t>
            </a:r>
            <a:endParaRPr lang="en-US" dirty="0">
              <a:latin typeface="Garamond"/>
              <a:cs typeface="Garamond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384" y="1548578"/>
            <a:ext cx="7762825" cy="246552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01482" y="1417638"/>
            <a:ext cx="31220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  <a:latin typeface="Garamond"/>
                <a:cs typeface="Garamond"/>
              </a:rPr>
              <a:t> In PYTHIA, </a:t>
            </a:r>
            <a:r>
              <a:rPr lang="en-US" sz="1600" dirty="0" err="1">
                <a:solidFill>
                  <a:srgbClr val="FF6600"/>
                </a:solidFill>
                <a:latin typeface="Garamond"/>
                <a:cs typeface="Garamond"/>
              </a:rPr>
              <a:t>beamparton</a:t>
            </a:r>
            <a:r>
              <a:rPr lang="en-US" sz="1600" dirty="0">
                <a:solidFill>
                  <a:srgbClr val="FF6600"/>
                </a:solidFill>
                <a:latin typeface="Garamond"/>
                <a:cs typeface="Garamond"/>
              </a:rPr>
              <a:t>, </a:t>
            </a:r>
            <a:r>
              <a:rPr lang="en-US" sz="1600" dirty="0" err="1">
                <a:solidFill>
                  <a:srgbClr val="FF6600"/>
                </a:solidFill>
                <a:latin typeface="Garamond"/>
                <a:cs typeface="Garamond"/>
              </a:rPr>
              <a:t>tgtparton</a:t>
            </a:r>
            <a:endParaRPr lang="en-US" sz="1600" dirty="0">
              <a:solidFill>
                <a:srgbClr val="FF6600"/>
              </a:solidFill>
              <a:latin typeface="Garamond"/>
              <a:cs typeface="Garamond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5427" y="5051611"/>
            <a:ext cx="65214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“Path” to do </a:t>
            </a:r>
            <a:r>
              <a:rPr lang="en-US" altLang="zh-CN" dirty="0" err="1" smtClean="0">
                <a:latin typeface="Garamond"/>
                <a:cs typeface="Garamond"/>
              </a:rPr>
              <a:t>parton</a:t>
            </a:r>
            <a:r>
              <a:rPr lang="en-US" altLang="zh-CN" dirty="0" smtClean="0">
                <a:latin typeface="Garamond"/>
                <a:cs typeface="Garamond"/>
              </a:rPr>
              <a:t>-</a:t>
            </a:r>
            <a:r>
              <a:rPr lang="en-US" dirty="0" smtClean="0">
                <a:latin typeface="Garamond"/>
                <a:cs typeface="Garamond"/>
              </a:rPr>
              <a:t>jet match:</a:t>
            </a:r>
          </a:p>
          <a:p>
            <a:pPr marL="742950" lvl="1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 err="1" smtClean="0">
                <a:solidFill>
                  <a:srgbClr val="FF0000"/>
                </a:solidFill>
                <a:latin typeface="Garamond"/>
                <a:cs typeface="Garamond"/>
              </a:rPr>
              <a:t>beamparton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>
                <a:latin typeface="Garamond"/>
                <a:cs typeface="Garamond"/>
              </a:rPr>
              <a:t>- </a:t>
            </a:r>
            <a:r>
              <a:rPr lang="en-US" dirty="0">
                <a:solidFill>
                  <a:srgbClr val="800000"/>
                </a:solidFill>
                <a:latin typeface="Garamond"/>
                <a:cs typeface="Garamond"/>
              </a:rPr>
              <a:t>one final </a:t>
            </a:r>
            <a:r>
              <a:rPr lang="en-US" dirty="0" err="1">
                <a:solidFill>
                  <a:srgbClr val="800000"/>
                </a:solidFill>
                <a:latin typeface="Garamond"/>
                <a:cs typeface="Garamond"/>
              </a:rPr>
              <a:t>parton</a:t>
            </a:r>
            <a:r>
              <a:rPr lang="en-US" dirty="0">
                <a:solidFill>
                  <a:srgbClr val="800000"/>
                </a:solidFill>
                <a:latin typeface="Garamond"/>
                <a:cs typeface="Garamond"/>
              </a:rPr>
              <a:t> </a:t>
            </a:r>
            <a:r>
              <a:rPr lang="en-US" dirty="0">
                <a:latin typeface="Garamond"/>
                <a:cs typeface="Garamond"/>
              </a:rPr>
              <a:t>- one jet of di-</a:t>
            </a:r>
            <a:r>
              <a:rPr lang="en-US" dirty="0" smtClean="0">
                <a:latin typeface="Garamond"/>
                <a:cs typeface="Garamond"/>
              </a:rPr>
              <a:t>jet</a:t>
            </a:r>
            <a:endParaRPr lang="en-US" dirty="0">
              <a:latin typeface="Garamond"/>
              <a:cs typeface="Garamond"/>
            </a:endParaRPr>
          </a:p>
          <a:p>
            <a:pPr marL="742950" lvl="1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 err="1">
                <a:solidFill>
                  <a:srgbClr val="0000FF"/>
                </a:solidFill>
                <a:latin typeface="Garamond"/>
                <a:cs typeface="Garamond"/>
              </a:rPr>
              <a:t>tgtparton</a:t>
            </a:r>
            <a:r>
              <a:rPr lang="en-US" dirty="0">
                <a:latin typeface="Garamond"/>
                <a:cs typeface="Garamond"/>
              </a:rPr>
              <a:t> - </a:t>
            </a:r>
            <a:r>
              <a:rPr lang="en-US" dirty="0">
                <a:solidFill>
                  <a:srgbClr val="800000"/>
                </a:solidFill>
                <a:latin typeface="Garamond"/>
                <a:cs typeface="Garamond"/>
              </a:rPr>
              <a:t>another final </a:t>
            </a:r>
            <a:r>
              <a:rPr lang="en-US" dirty="0" err="1">
                <a:solidFill>
                  <a:srgbClr val="800000"/>
                </a:solidFill>
                <a:latin typeface="Garamond"/>
                <a:cs typeface="Garamond"/>
              </a:rPr>
              <a:t>parton</a:t>
            </a:r>
            <a:r>
              <a:rPr lang="en-US" dirty="0">
                <a:solidFill>
                  <a:srgbClr val="800000"/>
                </a:solidFill>
                <a:latin typeface="Garamond"/>
                <a:cs typeface="Garamond"/>
              </a:rPr>
              <a:t> </a:t>
            </a:r>
            <a:r>
              <a:rPr lang="en-US" dirty="0">
                <a:latin typeface="Garamond"/>
                <a:cs typeface="Garamond"/>
              </a:rPr>
              <a:t>- another jet of di-jet</a:t>
            </a:r>
          </a:p>
        </p:txBody>
      </p:sp>
      <p:sp>
        <p:nvSpPr>
          <p:cNvPr id="3" name="Right Arrow 2"/>
          <p:cNvSpPr/>
          <p:nvPr/>
        </p:nvSpPr>
        <p:spPr>
          <a:xfrm>
            <a:off x="6152765" y="5465564"/>
            <a:ext cx="437083" cy="125862"/>
          </a:xfrm>
          <a:prstGeom prst="rightArrow">
            <a:avLst/>
          </a:prstGeom>
          <a:solidFill>
            <a:schemeClr val="tx1">
              <a:alpha val="21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6152765" y="5752834"/>
            <a:ext cx="437083" cy="125862"/>
          </a:xfrm>
          <a:prstGeom prst="rightArrow">
            <a:avLst/>
          </a:prstGeom>
          <a:solidFill>
            <a:srgbClr val="000000">
              <a:alpha val="21000"/>
            </a:srgb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729925" y="5324822"/>
            <a:ext cx="2113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Garamond"/>
                <a:cs typeface="Garamond"/>
              </a:rPr>
              <a:t>Jet from photon side</a:t>
            </a:r>
          </a:p>
          <a:p>
            <a:r>
              <a:rPr lang="en-US" dirty="0" smtClean="0">
                <a:solidFill>
                  <a:srgbClr val="0000FF"/>
                </a:solidFill>
                <a:latin typeface="Garamond"/>
                <a:cs typeface="Garamond"/>
              </a:rPr>
              <a:t>Jet from proton side</a:t>
            </a:r>
            <a:endParaRPr lang="en-US" dirty="0">
              <a:solidFill>
                <a:srgbClr val="0000FF"/>
              </a:solidFill>
              <a:latin typeface="Garamond"/>
              <a:cs typeface="Garamond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11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200" y="5931168"/>
            <a:ext cx="3193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Geometric match</a:t>
            </a:r>
            <a:endParaRPr lang="en-US" dirty="0"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283479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ProtonjetPhotonjetdeltaeta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264" y="1665409"/>
            <a:ext cx="3414545" cy="2312496"/>
          </a:xfrm>
          <a:prstGeom prst="rect">
            <a:avLst/>
          </a:prstGeom>
          <a:effectLst/>
        </p:spPr>
      </p:pic>
      <p:pic>
        <p:nvPicPr>
          <p:cNvPr id="15" name="Picture 14" descr="GluonJetRapidity_gg.ep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73"/>
          <a:stretch/>
        </p:blipFill>
        <p:spPr>
          <a:xfrm>
            <a:off x="6058852" y="4426042"/>
            <a:ext cx="3024201" cy="2298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501651" cy="11430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Garamond"/>
                <a:cs typeface="Garamond"/>
              </a:rPr>
              <a:t>Photon side jet and proton side jet</a:t>
            </a:r>
            <a:endParaRPr lang="en-US" sz="4800" dirty="0">
              <a:latin typeface="Garamond"/>
              <a:cs typeface="Garamond"/>
            </a:endParaRPr>
          </a:p>
        </p:txBody>
      </p:sp>
      <p:pic>
        <p:nvPicPr>
          <p:cNvPr id="6" name="Picture 5" descr="PhotonJetRapidityProtonJetRapidity.eps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70"/>
          <a:stretch/>
        </p:blipFill>
        <p:spPr>
          <a:xfrm>
            <a:off x="28105" y="1666227"/>
            <a:ext cx="2977427" cy="2311678"/>
          </a:xfrm>
          <a:prstGeom prst="rect">
            <a:avLst/>
          </a:prstGeom>
          <a:effectLst/>
        </p:spPr>
      </p:pic>
      <p:pic>
        <p:nvPicPr>
          <p:cNvPr id="7" name="Picture 6" descr="PhotonQuarkGluonJeteta_ProtonQuarkGluonJeteta.eps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97"/>
          <a:stretch/>
        </p:blipFill>
        <p:spPr>
          <a:xfrm>
            <a:off x="6011773" y="1631952"/>
            <a:ext cx="2947078" cy="2299349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6023356" y="2633813"/>
            <a:ext cx="343222" cy="160187"/>
          </a:xfrm>
          <a:prstGeom prst="rightArrow">
            <a:avLst/>
          </a:prstGeom>
          <a:solidFill>
            <a:schemeClr val="tx1">
              <a:alpha val="5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5400000">
            <a:off x="8586795" y="4034361"/>
            <a:ext cx="343222" cy="160187"/>
          </a:xfrm>
          <a:prstGeom prst="rightArrow">
            <a:avLst/>
          </a:prstGeom>
          <a:solidFill>
            <a:schemeClr val="tx1">
              <a:alpha val="52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45826" y="3827053"/>
            <a:ext cx="2213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Divide into </a:t>
            </a:r>
            <a:r>
              <a:rPr lang="en-US" sz="1400" b="1" dirty="0" err="1" smtClean="0"/>
              <a:t>subprocesses</a:t>
            </a:r>
            <a:endParaRPr lang="en-US" sz="1400" b="1" dirty="0"/>
          </a:p>
        </p:txBody>
      </p:sp>
      <p:pic>
        <p:nvPicPr>
          <p:cNvPr id="16" name="Picture 15" descr="PartonJetRapidity.eps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29"/>
          <a:stretch/>
        </p:blipFill>
        <p:spPr>
          <a:xfrm>
            <a:off x="3084265" y="4425810"/>
            <a:ext cx="2935535" cy="2285920"/>
          </a:xfrm>
          <a:prstGeom prst="rect">
            <a:avLst/>
          </a:prstGeom>
        </p:spPr>
      </p:pic>
      <p:pic>
        <p:nvPicPr>
          <p:cNvPr id="17" name="Picture 16" descr="QuarkJetRapidity_qq.eps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4"/>
          <a:stretch/>
        </p:blipFill>
        <p:spPr>
          <a:xfrm>
            <a:off x="0" y="4401385"/>
            <a:ext cx="3005533" cy="229801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92449" y="4277862"/>
            <a:ext cx="15804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/>
              <a:t>qq-qq</a:t>
            </a:r>
            <a:r>
              <a:rPr lang="en-US" sz="1400" b="1" dirty="0"/>
              <a:t> 31.9</a:t>
            </a:r>
            <a:r>
              <a:rPr lang="en-US" sz="1400" b="1" dirty="0" smtClean="0"/>
              <a:t>%</a:t>
            </a:r>
            <a:endParaRPr lang="en-US" sz="1400" b="1" dirty="0"/>
          </a:p>
        </p:txBody>
      </p:sp>
      <p:sp>
        <p:nvSpPr>
          <p:cNvPr id="9" name="Rectangle 8"/>
          <p:cNvSpPr/>
          <p:nvPr/>
        </p:nvSpPr>
        <p:spPr>
          <a:xfrm>
            <a:off x="3899939" y="4299891"/>
            <a:ext cx="16816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/>
              <a:t>gq</a:t>
            </a:r>
            <a:r>
              <a:rPr lang="en-US" sz="1400" b="1" dirty="0"/>
              <a:t>(</a:t>
            </a:r>
            <a:r>
              <a:rPr lang="en-US" sz="1400" b="1" dirty="0" err="1"/>
              <a:t>qg</a:t>
            </a:r>
            <a:r>
              <a:rPr lang="en-US" sz="1400" b="1" dirty="0"/>
              <a:t>)-</a:t>
            </a:r>
            <a:r>
              <a:rPr lang="en-US" sz="1400" b="1" dirty="0" err="1"/>
              <a:t>gq</a:t>
            </a:r>
            <a:r>
              <a:rPr lang="en-US" sz="1400" b="1" dirty="0"/>
              <a:t>(</a:t>
            </a:r>
            <a:r>
              <a:rPr lang="en-US" sz="1400" b="1" dirty="0" err="1"/>
              <a:t>qg</a:t>
            </a:r>
            <a:r>
              <a:rPr lang="en-US" sz="1400" b="1" dirty="0"/>
              <a:t>) 55.8%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124985" y="4305299"/>
            <a:ext cx="10649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400" b="1" dirty="0" err="1"/>
              <a:t>gg-gg</a:t>
            </a:r>
            <a:r>
              <a:rPr lang="nb-NO" sz="1400" b="1" dirty="0"/>
              <a:t> 10.4%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45760" y="1361144"/>
            <a:ext cx="4098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hadrons</a:t>
            </a:r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FF0000"/>
                </a:solidFill>
              </a:rPr>
              <a:t>electrons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597350" y="1761557"/>
            <a:ext cx="2128696" cy="0"/>
          </a:xfrm>
          <a:prstGeom prst="straightConnector1">
            <a:avLst/>
          </a:prstGeom>
          <a:ln w="3175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4895186" y="1761557"/>
            <a:ext cx="1975694" cy="12827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786272"/>
              </p:ext>
            </p:extLst>
          </p:nvPr>
        </p:nvGraphicFramePr>
        <p:xfrm>
          <a:off x="3778199" y="1461128"/>
          <a:ext cx="612680" cy="2145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25" name="Equation" r:id="rId10" imgW="723900" imgH="254000" progId="Equation.DSMT4">
                  <p:embed/>
                </p:oleObj>
              </mc:Choice>
              <mc:Fallback>
                <p:oleObj name="Equation" r:id="rId10" imgW="7239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778199" y="1461128"/>
                        <a:ext cx="612680" cy="2145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7326671"/>
              </p:ext>
            </p:extLst>
          </p:nvPr>
        </p:nvGraphicFramePr>
        <p:xfrm>
          <a:off x="5969508" y="1453864"/>
          <a:ext cx="612680" cy="2145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26" name="Equation" r:id="rId12" imgW="723900" imgH="254000" progId="Equation.DSMT4">
                  <p:embed/>
                </p:oleObj>
              </mc:Choice>
              <mc:Fallback>
                <p:oleObj name="Equation" r:id="rId12" imgW="7239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969508" y="1453864"/>
                        <a:ext cx="612680" cy="2145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Connector 24"/>
          <p:cNvCxnSpPr/>
          <p:nvPr/>
        </p:nvCxnSpPr>
        <p:spPr>
          <a:xfrm>
            <a:off x="4301376" y="1891403"/>
            <a:ext cx="14941" cy="1747934"/>
          </a:xfrm>
          <a:prstGeom prst="line">
            <a:avLst/>
          </a:prstGeom>
          <a:ln w="3175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323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501651" cy="11430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Garamond"/>
                <a:cs typeface="Garamond"/>
              </a:rPr>
              <a:t>Flavor tagging</a:t>
            </a:r>
            <a:endParaRPr lang="en-US" sz="4800" dirty="0">
              <a:latin typeface="Garamond"/>
              <a:cs typeface="Garamond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7487" y="1328526"/>
            <a:ext cx="5462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Di-jet, trigger jet </a:t>
            </a:r>
            <a:r>
              <a:rPr lang="en-US" dirty="0" err="1" smtClean="0">
                <a:latin typeface="Garamond"/>
                <a:cs typeface="Garamond"/>
              </a:rPr>
              <a:t>pt</a:t>
            </a:r>
            <a:r>
              <a:rPr lang="en-US" dirty="0">
                <a:latin typeface="Garamond"/>
                <a:cs typeface="Garamond"/>
              </a:rPr>
              <a:t> </a:t>
            </a:r>
            <a:r>
              <a:rPr lang="en-US" dirty="0" smtClean="0">
                <a:latin typeface="Garamond"/>
                <a:cs typeface="Garamond"/>
              </a:rPr>
              <a:t>&gt; 5 </a:t>
            </a:r>
            <a:r>
              <a:rPr lang="en-US" dirty="0" err="1" smtClean="0">
                <a:latin typeface="Garamond"/>
                <a:cs typeface="Garamond"/>
              </a:rPr>
              <a:t>GeV</a:t>
            </a:r>
            <a:r>
              <a:rPr lang="en-US" dirty="0" smtClean="0">
                <a:latin typeface="Garamond"/>
                <a:cs typeface="Garamond"/>
              </a:rPr>
              <a:t>, associate jet </a:t>
            </a:r>
            <a:r>
              <a:rPr lang="en-US" dirty="0" err="1">
                <a:latin typeface="Garamond"/>
                <a:cs typeface="Garamond"/>
              </a:rPr>
              <a:t>pt</a:t>
            </a:r>
            <a:r>
              <a:rPr lang="en-US" dirty="0">
                <a:latin typeface="Garamond"/>
                <a:cs typeface="Garamond"/>
              </a:rPr>
              <a:t> &gt; </a:t>
            </a:r>
            <a:r>
              <a:rPr lang="en-US" dirty="0" smtClean="0">
                <a:latin typeface="Garamond"/>
                <a:cs typeface="Garamond"/>
              </a:rPr>
              <a:t>4.5 </a:t>
            </a:r>
            <a:r>
              <a:rPr lang="en-US" dirty="0" err="1" smtClean="0">
                <a:latin typeface="Garamond"/>
                <a:cs typeface="Garamond"/>
              </a:rPr>
              <a:t>GeV</a:t>
            </a:r>
            <a:endParaRPr lang="en-US" dirty="0">
              <a:latin typeface="Garamond"/>
              <a:cs typeface="Garamond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364056" y="1546468"/>
            <a:ext cx="5798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25020" y="1293208"/>
            <a:ext cx="3002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Leading charged hadron inside Photon side jet</a:t>
            </a:r>
            <a:endParaRPr lang="en-US" dirty="0">
              <a:latin typeface="Garamond"/>
              <a:cs typeface="Garamond"/>
            </a:endParaRPr>
          </a:p>
        </p:txBody>
      </p:sp>
      <p:pic>
        <p:nvPicPr>
          <p:cNvPr id="10" name="Picture 9" descr="Screen Shot 2016-11-09 at 1.5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580" y="2154430"/>
            <a:ext cx="5125517" cy="3645731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4118909" y="2306874"/>
            <a:ext cx="0" cy="2539893"/>
          </a:xfrm>
          <a:prstGeom prst="line">
            <a:avLst/>
          </a:prstGeom>
          <a:ln w="3175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324081" y="2306874"/>
            <a:ext cx="0" cy="2539893"/>
          </a:xfrm>
          <a:prstGeom prst="line">
            <a:avLst/>
          </a:prstGeom>
          <a:ln w="31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344158" y="5429311"/>
            <a:ext cx="2330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 smtClean="0">
                <a:latin typeface="Garamond"/>
                <a:cs typeface="Garamond"/>
              </a:rPr>
              <a:t>p</a:t>
            </a:r>
            <a:r>
              <a:rPr lang="en-US" baseline="-25000" dirty="0" err="1">
                <a:latin typeface="Garamond"/>
                <a:cs typeface="Garamond"/>
              </a:rPr>
              <a:t>T</a:t>
            </a:r>
            <a:r>
              <a:rPr lang="en-US" dirty="0" smtClean="0">
                <a:latin typeface="Garamond"/>
                <a:cs typeface="Garamond"/>
              </a:rPr>
              <a:t> fraction: no cut</a:t>
            </a:r>
          </a:p>
          <a:p>
            <a:pPr marL="342900" indent="-342900">
              <a:buAutoNum type="arabicPeriod"/>
            </a:pPr>
            <a:r>
              <a:rPr lang="en-US" dirty="0" err="1">
                <a:latin typeface="Garamond"/>
                <a:cs typeface="Garamond"/>
              </a:rPr>
              <a:t>p</a:t>
            </a:r>
            <a:r>
              <a:rPr lang="en-US" baseline="-25000" dirty="0" err="1">
                <a:latin typeface="Garamond"/>
                <a:cs typeface="Garamond"/>
              </a:rPr>
              <a:t>T</a:t>
            </a:r>
            <a:r>
              <a:rPr lang="en-US" dirty="0" smtClean="0">
                <a:latin typeface="Garamond"/>
                <a:cs typeface="Garamond"/>
              </a:rPr>
              <a:t> fraction: </a:t>
            </a:r>
            <a:r>
              <a:rPr lang="en-US" dirty="0" smtClean="0">
                <a:solidFill>
                  <a:srgbClr val="3366FF"/>
                </a:solidFill>
                <a:latin typeface="Garamond"/>
                <a:cs typeface="Garamond"/>
              </a:rPr>
              <a:t>&gt;0.4</a:t>
            </a:r>
          </a:p>
          <a:p>
            <a:pPr marL="342900" indent="-342900">
              <a:buAutoNum type="arabicPeriod"/>
            </a:pPr>
            <a:r>
              <a:rPr lang="en-US" dirty="0" err="1">
                <a:latin typeface="Garamond"/>
                <a:cs typeface="Garamond"/>
              </a:rPr>
              <a:t>p</a:t>
            </a:r>
            <a:r>
              <a:rPr lang="en-US" baseline="-25000" dirty="0" err="1">
                <a:latin typeface="Garamond"/>
                <a:cs typeface="Garamond"/>
              </a:rPr>
              <a:t>T</a:t>
            </a:r>
            <a:r>
              <a:rPr lang="en-US" dirty="0" smtClean="0">
                <a:latin typeface="Garamond"/>
                <a:cs typeface="Garamond"/>
              </a:rPr>
              <a:t> fraction: </a:t>
            </a:r>
            <a:r>
              <a:rPr lang="en-US" dirty="0" smtClean="0">
                <a:solidFill>
                  <a:srgbClr val="FF0000"/>
                </a:solidFill>
                <a:latin typeface="Garamond"/>
                <a:cs typeface="Garamond"/>
              </a:rPr>
              <a:t>&gt;0.7</a:t>
            </a:r>
            <a:endParaRPr lang="en-US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170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creen Shot 2016-11-09 at 1.39.0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119" y="2253018"/>
            <a:ext cx="2696741" cy="1697789"/>
          </a:xfrm>
          <a:prstGeom prst="rect">
            <a:avLst/>
          </a:prstGeom>
        </p:spPr>
      </p:pic>
      <p:pic>
        <p:nvPicPr>
          <p:cNvPr id="19" name="Picture 18" descr="Screen Shot 2016-11-09 at 1.41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59" y="2253018"/>
            <a:ext cx="2718126" cy="1677961"/>
          </a:xfrm>
          <a:prstGeom prst="rect">
            <a:avLst/>
          </a:prstGeom>
        </p:spPr>
      </p:pic>
      <p:pic>
        <p:nvPicPr>
          <p:cNvPr id="17" name="Picture 16" descr="Screen Shot 2016-11-09 at 1.33.3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59" y="4527767"/>
            <a:ext cx="2718126" cy="1690227"/>
          </a:xfrm>
          <a:prstGeom prst="rect">
            <a:avLst/>
          </a:prstGeom>
        </p:spPr>
      </p:pic>
      <p:pic>
        <p:nvPicPr>
          <p:cNvPr id="13" name="Picture 12" descr="Screen Shot 2016-11-09 at 1.35.25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351" y="4527767"/>
            <a:ext cx="2701802" cy="1690227"/>
          </a:xfrm>
          <a:prstGeom prst="rect">
            <a:avLst/>
          </a:prstGeom>
        </p:spPr>
      </p:pic>
      <p:pic>
        <p:nvPicPr>
          <p:cNvPr id="12" name="Picture 11" descr="Screen Shot 2016-11-09 at 1.29.10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295" y="4527767"/>
            <a:ext cx="2712026" cy="1690227"/>
          </a:xfrm>
          <a:prstGeom prst="rect">
            <a:avLst/>
          </a:prstGeom>
        </p:spPr>
      </p:pic>
      <p:pic>
        <p:nvPicPr>
          <p:cNvPr id="8" name="Picture 7" descr="Screen Shot 2016-11-09 at 1.27.34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722" y="2250011"/>
            <a:ext cx="2758128" cy="16833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487" y="1328526"/>
            <a:ext cx="5462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Di-jet, trigger jet </a:t>
            </a:r>
            <a:r>
              <a:rPr lang="en-US" dirty="0" err="1" smtClean="0">
                <a:latin typeface="Garamond"/>
                <a:cs typeface="Garamond"/>
              </a:rPr>
              <a:t>pt</a:t>
            </a:r>
            <a:r>
              <a:rPr lang="en-US" dirty="0">
                <a:latin typeface="Garamond"/>
                <a:cs typeface="Garamond"/>
              </a:rPr>
              <a:t> </a:t>
            </a:r>
            <a:r>
              <a:rPr lang="en-US" dirty="0" smtClean="0">
                <a:latin typeface="Garamond"/>
                <a:cs typeface="Garamond"/>
              </a:rPr>
              <a:t>&gt; 5 </a:t>
            </a:r>
            <a:r>
              <a:rPr lang="en-US" dirty="0" err="1" smtClean="0">
                <a:latin typeface="Garamond"/>
                <a:cs typeface="Garamond"/>
              </a:rPr>
              <a:t>GeV</a:t>
            </a:r>
            <a:r>
              <a:rPr lang="en-US" dirty="0" smtClean="0">
                <a:latin typeface="Garamond"/>
                <a:cs typeface="Garamond"/>
              </a:rPr>
              <a:t>, associate jet </a:t>
            </a:r>
            <a:r>
              <a:rPr lang="en-US" dirty="0" err="1">
                <a:latin typeface="Garamond"/>
                <a:cs typeface="Garamond"/>
              </a:rPr>
              <a:t>pt</a:t>
            </a:r>
            <a:r>
              <a:rPr lang="en-US" dirty="0">
                <a:latin typeface="Garamond"/>
                <a:cs typeface="Garamond"/>
              </a:rPr>
              <a:t> &gt; </a:t>
            </a:r>
            <a:r>
              <a:rPr lang="en-US" dirty="0" smtClean="0">
                <a:latin typeface="Garamond"/>
                <a:cs typeface="Garamond"/>
              </a:rPr>
              <a:t>4.5 </a:t>
            </a:r>
            <a:r>
              <a:rPr lang="en-US" dirty="0" err="1" smtClean="0">
                <a:latin typeface="Garamond"/>
                <a:cs typeface="Garamond"/>
              </a:rPr>
              <a:t>GeV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25020" y="1293208"/>
            <a:ext cx="3002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Leading charged hadron inside Photon side jet</a:t>
            </a:r>
            <a:endParaRPr lang="en-US" dirty="0">
              <a:latin typeface="Garamond"/>
              <a:cs typeface="Garamond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364056" y="1546468"/>
            <a:ext cx="57980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13154" y="1875255"/>
            <a:ext cx="2252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Garamond"/>
                <a:cs typeface="Garamond"/>
              </a:rPr>
              <a:t>Beamparton</a:t>
            </a:r>
            <a:r>
              <a:rPr lang="en-US" dirty="0" smtClean="0">
                <a:latin typeface="Garamond"/>
                <a:cs typeface="Garamond"/>
              </a:rPr>
              <a:t> is s quark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55887" y="1875255"/>
            <a:ext cx="2457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Garamond"/>
                <a:cs typeface="Garamond"/>
              </a:rPr>
              <a:t>Beamparton</a:t>
            </a:r>
            <a:r>
              <a:rPr lang="en-US" dirty="0" smtClean="0">
                <a:latin typeface="Garamond"/>
                <a:cs typeface="Garamond"/>
              </a:rPr>
              <a:t> is d quark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35836" y="1883686"/>
            <a:ext cx="2457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Garamond"/>
                <a:cs typeface="Garamond"/>
              </a:rPr>
              <a:t>Beamparton</a:t>
            </a:r>
            <a:r>
              <a:rPr lang="en-US" dirty="0" smtClean="0">
                <a:latin typeface="Garamond"/>
                <a:cs typeface="Garamond"/>
              </a:rPr>
              <a:t> is u quark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99682" y="2524774"/>
            <a:ext cx="455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r>
              <a:rPr lang="en-US" b="1" baseline="30000" dirty="0" smtClean="0"/>
              <a:t>- 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485621" y="2522597"/>
            <a:ext cx="559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baseline="30000" dirty="0" smtClean="0"/>
              <a:t> </a:t>
            </a:r>
            <a:r>
              <a:rPr lang="en-US" b="1" dirty="0"/>
              <a:t>p</a:t>
            </a:r>
            <a:r>
              <a:rPr lang="en-US" b="1" dirty="0" smtClean="0"/>
              <a:t>i</a:t>
            </a:r>
            <a:r>
              <a:rPr lang="en-US" b="1" baseline="30000" dirty="0" smtClean="0"/>
              <a:t>-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639265" y="4706533"/>
            <a:ext cx="451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r>
              <a:rPr lang="en-US" b="1" baseline="30000" dirty="0" smtClean="0"/>
              <a:t>+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512779" y="4158435"/>
            <a:ext cx="2865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Garamond"/>
                <a:cs typeface="Garamond"/>
              </a:rPr>
              <a:t>Beamparton</a:t>
            </a:r>
            <a:r>
              <a:rPr lang="en-US" dirty="0" smtClean="0">
                <a:latin typeface="Garamond"/>
                <a:cs typeface="Garamond"/>
              </a:rPr>
              <a:t> is </a:t>
            </a:r>
            <a:r>
              <a:rPr lang="en-US" dirty="0" err="1" smtClean="0">
                <a:latin typeface="Garamond"/>
                <a:cs typeface="Garamond"/>
              </a:rPr>
              <a:t>ubar</a:t>
            </a:r>
            <a:r>
              <a:rPr lang="en-US" dirty="0" smtClean="0">
                <a:latin typeface="Garamond"/>
                <a:cs typeface="Garamond"/>
              </a:rPr>
              <a:t> quark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88967" y="2517491"/>
            <a:ext cx="49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</a:t>
            </a:r>
            <a:r>
              <a:rPr lang="en-US" b="1" dirty="0" smtClean="0"/>
              <a:t>i</a:t>
            </a:r>
            <a:r>
              <a:rPr lang="en-US" b="1" baseline="30000" dirty="0" smtClean="0"/>
              <a:t>+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740517" y="4701184"/>
            <a:ext cx="49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</a:t>
            </a:r>
            <a:r>
              <a:rPr lang="en-US" b="1" dirty="0" smtClean="0"/>
              <a:t>i</a:t>
            </a:r>
            <a:r>
              <a:rPr lang="en-US" b="1" baseline="30000" dirty="0" smtClean="0"/>
              <a:t>+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7514794" y="4631278"/>
            <a:ext cx="559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baseline="30000" dirty="0" smtClean="0"/>
              <a:t> </a:t>
            </a:r>
            <a:r>
              <a:rPr lang="en-US" b="1" dirty="0"/>
              <a:t>p</a:t>
            </a:r>
            <a:r>
              <a:rPr lang="en-US" b="1" dirty="0" smtClean="0"/>
              <a:t>i</a:t>
            </a:r>
            <a:r>
              <a:rPr lang="en-US" b="1" baseline="30000" dirty="0" smtClean="0"/>
              <a:t>-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95337" y="4165660"/>
            <a:ext cx="24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Garamond"/>
                <a:cs typeface="Garamond"/>
              </a:rPr>
              <a:t>Beamparton</a:t>
            </a:r>
            <a:r>
              <a:rPr lang="en-US" dirty="0" smtClean="0">
                <a:latin typeface="Garamond"/>
                <a:cs typeface="Garamond"/>
              </a:rPr>
              <a:t> is </a:t>
            </a:r>
            <a:r>
              <a:rPr lang="en-US" dirty="0" err="1">
                <a:latin typeface="Garamond"/>
                <a:cs typeface="Garamond"/>
              </a:rPr>
              <a:t>s</a:t>
            </a:r>
            <a:r>
              <a:rPr lang="en-US" dirty="0" err="1" smtClean="0">
                <a:latin typeface="Garamond"/>
                <a:cs typeface="Garamond"/>
              </a:rPr>
              <a:t>bar</a:t>
            </a:r>
            <a:r>
              <a:rPr lang="en-US" dirty="0" smtClean="0">
                <a:latin typeface="Garamond"/>
                <a:cs typeface="Garamond"/>
              </a:rPr>
              <a:t> quark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55887" y="4158435"/>
            <a:ext cx="2865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Garamond"/>
                <a:cs typeface="Garamond"/>
              </a:rPr>
              <a:t>Beamparton</a:t>
            </a:r>
            <a:r>
              <a:rPr lang="en-US" dirty="0" smtClean="0">
                <a:latin typeface="Garamond"/>
                <a:cs typeface="Garamond"/>
              </a:rPr>
              <a:t> is </a:t>
            </a:r>
            <a:r>
              <a:rPr lang="en-US" dirty="0" err="1">
                <a:latin typeface="Garamond"/>
                <a:cs typeface="Garamond"/>
              </a:rPr>
              <a:t>d</a:t>
            </a:r>
            <a:r>
              <a:rPr lang="en-US" dirty="0" err="1" smtClean="0">
                <a:latin typeface="Garamond"/>
                <a:cs typeface="Garamond"/>
              </a:rPr>
              <a:t>bar</a:t>
            </a:r>
            <a:r>
              <a:rPr lang="en-US" dirty="0" smtClean="0">
                <a:latin typeface="Garamond"/>
                <a:cs typeface="Garamond"/>
              </a:rPr>
              <a:t> quark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8499" y="3878603"/>
            <a:ext cx="19470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Garamond"/>
                <a:cs typeface="Garamond"/>
              </a:rPr>
              <a:t>p</a:t>
            </a:r>
            <a:r>
              <a:rPr lang="en-US" sz="1400" baseline="30000" dirty="0" smtClean="0">
                <a:latin typeface="Garamond"/>
                <a:cs typeface="Garamond"/>
              </a:rPr>
              <a:t>-</a:t>
            </a:r>
            <a:r>
              <a:rPr lang="en-US" sz="1400" dirty="0" smtClean="0">
                <a:latin typeface="Garamond"/>
                <a:cs typeface="Garamond"/>
              </a:rPr>
              <a:t>      K</a:t>
            </a:r>
            <a:r>
              <a:rPr lang="en-US" sz="1400" baseline="30000" dirty="0" smtClean="0">
                <a:latin typeface="Garamond"/>
                <a:cs typeface="Garamond"/>
              </a:rPr>
              <a:t>-</a:t>
            </a:r>
            <a:r>
              <a:rPr lang="en-US" sz="1400" dirty="0" smtClean="0">
                <a:latin typeface="Garamond"/>
                <a:cs typeface="Garamond"/>
              </a:rPr>
              <a:t> , pi</a:t>
            </a:r>
            <a:r>
              <a:rPr lang="en-US" sz="1400" baseline="30000" dirty="0" smtClean="0">
                <a:latin typeface="Garamond"/>
                <a:cs typeface="Garamond"/>
              </a:rPr>
              <a:t>-</a:t>
            </a:r>
            <a:r>
              <a:rPr lang="en-US" sz="1400" dirty="0" smtClean="0">
                <a:latin typeface="Garamond"/>
                <a:cs typeface="Garamond"/>
              </a:rPr>
              <a:t>, pi</a:t>
            </a:r>
            <a:r>
              <a:rPr lang="en-US" sz="1400" baseline="30000" dirty="0" smtClean="0">
                <a:latin typeface="Garamond"/>
                <a:cs typeface="Garamond"/>
              </a:rPr>
              <a:t>+</a:t>
            </a:r>
            <a:r>
              <a:rPr lang="en-US" sz="1400" dirty="0" smtClean="0">
                <a:latin typeface="Garamond"/>
                <a:cs typeface="Garamond"/>
              </a:rPr>
              <a:t>, K</a:t>
            </a:r>
            <a:r>
              <a:rPr lang="en-US" sz="1400" baseline="30000" dirty="0" smtClean="0">
                <a:latin typeface="Garamond"/>
                <a:cs typeface="Garamond"/>
              </a:rPr>
              <a:t>+     </a:t>
            </a:r>
            <a:r>
              <a:rPr lang="en-US" sz="1400" dirty="0" smtClean="0">
                <a:latin typeface="Garamond"/>
                <a:cs typeface="Garamond"/>
              </a:rPr>
              <a:t>p</a:t>
            </a:r>
            <a:r>
              <a:rPr lang="en-US" sz="1400" baseline="30000" dirty="0" smtClean="0">
                <a:latin typeface="Garamond"/>
                <a:cs typeface="Garamond"/>
              </a:rPr>
              <a:t>+ </a:t>
            </a:r>
            <a:endParaRPr lang="en-US" sz="1400" dirty="0">
              <a:latin typeface="Garamond"/>
              <a:cs typeface="Garamond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13079" y="2242424"/>
            <a:ext cx="12178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Garamond"/>
                <a:cs typeface="Garamond"/>
              </a:rPr>
              <a:t>n</a:t>
            </a:r>
            <a:r>
              <a:rPr lang="en-US" altLang="zh-CN" sz="1000" b="1" dirty="0" smtClean="0">
                <a:latin typeface="Garamond"/>
                <a:cs typeface="Garamond"/>
              </a:rPr>
              <a:t>o cut</a:t>
            </a:r>
            <a:endParaRPr lang="en-US" altLang="zh-CN" sz="1000" b="1" dirty="0">
              <a:latin typeface="Garamond"/>
              <a:cs typeface="Garamond"/>
            </a:endParaRPr>
          </a:p>
          <a:p>
            <a:r>
              <a:rPr lang="en-US" altLang="zh-CN" sz="1000" b="1" dirty="0" err="1" smtClean="0">
                <a:solidFill>
                  <a:srgbClr val="0000FF"/>
                </a:solidFill>
                <a:latin typeface="Garamond"/>
                <a:cs typeface="Garamond"/>
              </a:rPr>
              <a:t>p</a:t>
            </a:r>
            <a:r>
              <a:rPr lang="en-US" altLang="zh-CN" sz="1000" b="1" baseline="-25000" dirty="0" err="1" smtClean="0">
                <a:solidFill>
                  <a:srgbClr val="0000FF"/>
                </a:solidFill>
                <a:latin typeface="Garamond"/>
                <a:cs typeface="Garamond"/>
              </a:rPr>
              <a:t>T</a:t>
            </a:r>
            <a:r>
              <a:rPr lang="en-US" altLang="zh-CN" sz="1000" b="1" dirty="0" smtClean="0">
                <a:solidFill>
                  <a:srgbClr val="0000FF"/>
                </a:solidFill>
                <a:latin typeface="Garamond"/>
                <a:cs typeface="Garamond"/>
              </a:rPr>
              <a:t> fraction</a:t>
            </a:r>
            <a:r>
              <a:rPr lang="en-US" altLang="zh-CN" sz="1000" b="1" dirty="0" smtClean="0">
                <a:solidFill>
                  <a:srgbClr val="0000FF"/>
                </a:solidFill>
                <a:latin typeface="Garamond"/>
                <a:cs typeface="Garamond"/>
              </a:rPr>
              <a:t> </a:t>
            </a:r>
            <a:r>
              <a:rPr lang="en-US" sz="1000" b="1" dirty="0" smtClean="0">
                <a:solidFill>
                  <a:srgbClr val="0000FF"/>
                </a:solidFill>
                <a:latin typeface="Garamond"/>
                <a:cs typeface="Garamond"/>
              </a:rPr>
              <a:t>&gt;</a:t>
            </a:r>
            <a:r>
              <a:rPr lang="en-US" sz="1000" b="1" dirty="0" smtClean="0">
                <a:solidFill>
                  <a:srgbClr val="0000FF"/>
                </a:solidFill>
                <a:latin typeface="Garamond"/>
                <a:cs typeface="Garamond"/>
              </a:rPr>
              <a:t>0.4</a:t>
            </a:r>
          </a:p>
          <a:p>
            <a:r>
              <a:rPr lang="en-US" altLang="zh-CN" sz="1000" b="1" dirty="0" err="1">
                <a:solidFill>
                  <a:srgbClr val="FF0000"/>
                </a:solidFill>
                <a:latin typeface="Garamond"/>
                <a:cs typeface="Garamond"/>
              </a:rPr>
              <a:t>p</a:t>
            </a:r>
            <a:r>
              <a:rPr lang="en-US" altLang="zh-CN" sz="1000" b="1" baseline="-25000" dirty="0" err="1">
                <a:solidFill>
                  <a:srgbClr val="FF0000"/>
                </a:solidFill>
                <a:latin typeface="Garamond"/>
                <a:cs typeface="Garamond"/>
              </a:rPr>
              <a:t>T</a:t>
            </a:r>
            <a:r>
              <a:rPr lang="en-US" altLang="zh-CN" sz="1000" b="1" dirty="0">
                <a:solidFill>
                  <a:srgbClr val="FF0000"/>
                </a:solidFill>
                <a:latin typeface="Garamond"/>
                <a:cs typeface="Garamond"/>
              </a:rPr>
              <a:t> fraction </a:t>
            </a:r>
            <a:r>
              <a:rPr lang="en-US" sz="1000" b="1" dirty="0" smtClean="0">
                <a:solidFill>
                  <a:srgbClr val="FF0000"/>
                </a:solidFill>
                <a:latin typeface="Garamond"/>
                <a:cs typeface="Garamond"/>
              </a:rPr>
              <a:t>&gt;</a:t>
            </a:r>
            <a:r>
              <a:rPr lang="en-US" sz="1000" b="1" dirty="0" smtClean="0">
                <a:solidFill>
                  <a:srgbClr val="FF0000"/>
                </a:solidFill>
                <a:latin typeface="Garamond"/>
                <a:cs typeface="Garamond"/>
              </a:rPr>
              <a:t>0.7</a:t>
            </a:r>
            <a:endParaRPr lang="en-US" sz="1000" b="1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37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501651" cy="11430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Garamond"/>
                <a:cs typeface="Garamond"/>
              </a:rPr>
              <a:t>Flavor tagging</a:t>
            </a:r>
            <a:endParaRPr lang="en-US" sz="4800" dirty="0">
              <a:latin typeface="Garamond"/>
              <a:cs typeface="Garamond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62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47888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Garamond"/>
                <a:cs typeface="Garamond"/>
              </a:rPr>
              <a:t>Polarized photon PDFs</a:t>
            </a:r>
            <a:endParaRPr lang="en-US" sz="4800" dirty="0">
              <a:latin typeface="Garamond"/>
              <a:cs typeface="Garamond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60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Callout 1 9"/>
          <p:cNvSpPr/>
          <p:nvPr/>
        </p:nvSpPr>
        <p:spPr>
          <a:xfrm>
            <a:off x="326423" y="4581295"/>
            <a:ext cx="2889562" cy="1669184"/>
          </a:xfrm>
          <a:prstGeom prst="borderCallout1">
            <a:avLst>
              <a:gd name="adj1" fmla="val -1256"/>
              <a:gd name="adj2" fmla="val 1646"/>
              <a:gd name="adj3" fmla="val -14417"/>
              <a:gd name="adj4" fmla="val 47738"/>
            </a:avLst>
          </a:prstGeom>
          <a:solidFill>
            <a:srgbClr val="0000FF">
              <a:alpha val="21000"/>
            </a:srgbClr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0000FF"/>
                </a:solidFill>
                <a:latin typeface="Garamond"/>
                <a:cs typeface="Garamond"/>
              </a:rPr>
              <a:t>Hard </a:t>
            </a:r>
            <a:r>
              <a:rPr lang="en-US" b="1" dirty="0" err="1">
                <a:solidFill>
                  <a:srgbClr val="0000FF"/>
                </a:solidFill>
                <a:latin typeface="Garamond"/>
                <a:cs typeface="Garamond"/>
              </a:rPr>
              <a:t>subprocess</a:t>
            </a:r>
            <a:r>
              <a:rPr lang="en-US" b="1" dirty="0">
                <a:solidFill>
                  <a:srgbClr val="0000FF"/>
                </a:solidFill>
                <a:latin typeface="Garamond"/>
                <a:cs typeface="Garamond"/>
              </a:rPr>
              <a:t> asymmetry </a:t>
            </a:r>
            <a:r>
              <a:rPr lang="en-US" dirty="0">
                <a:solidFill>
                  <a:schemeClr val="tx1"/>
                </a:solidFill>
                <a:latin typeface="Garamond"/>
                <a:cs typeface="Garamond"/>
              </a:rPr>
              <a:t>depending on the type of the 2-2 process, the </a:t>
            </a:r>
            <a:r>
              <a:rPr lang="en-US" dirty="0" err="1">
                <a:solidFill>
                  <a:schemeClr val="tx1"/>
                </a:solidFill>
                <a:latin typeface="Garamond"/>
                <a:cs typeface="Garamond"/>
              </a:rPr>
              <a:t>parton</a:t>
            </a:r>
            <a:r>
              <a:rPr lang="en-US" dirty="0">
                <a:solidFill>
                  <a:schemeClr val="tx1"/>
                </a:solidFill>
                <a:latin typeface="Garamond"/>
                <a:cs typeface="Garamond"/>
              </a:rPr>
              <a:t> kinematics described by Mandelstam variables and photon </a:t>
            </a:r>
            <a:r>
              <a:rPr lang="en-US" dirty="0" err="1">
                <a:solidFill>
                  <a:schemeClr val="tx1"/>
                </a:solidFill>
                <a:latin typeface="Garamond"/>
                <a:cs typeface="Garamond"/>
              </a:rPr>
              <a:t>virtuality</a:t>
            </a:r>
            <a:r>
              <a:rPr lang="en-US" dirty="0">
                <a:solidFill>
                  <a:schemeClr val="tx1"/>
                </a:solidFill>
                <a:latin typeface="Garamond"/>
                <a:cs typeface="Garamond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1884" y="1373983"/>
            <a:ext cx="8544365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Garamond"/>
                <a:cs typeface="Garamond"/>
              </a:rPr>
              <a:t>Based on the </a:t>
            </a:r>
            <a:r>
              <a:rPr lang="en-US" dirty="0" err="1" smtClean="0">
                <a:latin typeface="Garamond"/>
                <a:cs typeface="Garamond"/>
              </a:rPr>
              <a:t>unpolarized</a:t>
            </a:r>
            <a:r>
              <a:rPr lang="en-US" dirty="0" smtClean="0">
                <a:latin typeface="Garamond"/>
                <a:cs typeface="Garamond"/>
              </a:rPr>
              <a:t> data from PYTHIA, we add a weight on an event-by-event basis just in analysis code</a:t>
            </a:r>
            <a:r>
              <a:rPr lang="en-US" dirty="0">
                <a:latin typeface="Garamond"/>
                <a:cs typeface="Garamond"/>
              </a:rPr>
              <a:t> </a:t>
            </a:r>
            <a:r>
              <a:rPr lang="en-US" dirty="0" smtClean="0">
                <a:latin typeface="Garamond"/>
                <a:cs typeface="Garamond"/>
              </a:rPr>
              <a:t>to make it polarized.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Ø"/>
            </a:pPr>
            <a:r>
              <a:rPr lang="en-US" dirty="0" smtClean="0">
                <a:latin typeface="Garamond"/>
                <a:cs typeface="Garamond"/>
              </a:rPr>
              <a:t>In resolved process, For each event, </a:t>
            </a:r>
            <a:r>
              <a:rPr lang="en-US" dirty="0" err="1" smtClean="0">
                <a:solidFill>
                  <a:srgbClr val="0000FF"/>
                </a:solidFill>
                <a:latin typeface="Garamond"/>
                <a:cs typeface="Garamond"/>
              </a:rPr>
              <a:t>ab</a:t>
            </a:r>
            <a:r>
              <a:rPr lang="en-US" dirty="0" smtClean="0">
                <a:solidFill>
                  <a:srgbClr val="0000FF"/>
                </a:solidFill>
                <a:latin typeface="Garamond"/>
                <a:cs typeface="Garamond"/>
              </a:rPr>
              <a:t>             cd </a:t>
            </a:r>
            <a:r>
              <a:rPr lang="en-US" dirty="0" smtClean="0">
                <a:latin typeface="Garamond"/>
                <a:cs typeface="Garamond"/>
              </a:rPr>
              <a:t>process, the weight is calculated as: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554201"/>
              </p:ext>
            </p:extLst>
          </p:nvPr>
        </p:nvGraphicFramePr>
        <p:xfrm>
          <a:off x="1431925" y="3017838"/>
          <a:ext cx="5487988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56" name="Equation" r:id="rId3" imgW="3873500" imgH="622300" progId="Equation.DSMT4">
                  <p:embed/>
                </p:oleObj>
              </mc:Choice>
              <mc:Fallback>
                <p:oleObj name="Equation" r:id="rId3" imgW="3873500" imgH="622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31925" y="3017838"/>
                        <a:ext cx="5487988" cy="882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788779"/>
              </p:ext>
            </p:extLst>
          </p:nvPr>
        </p:nvGraphicFramePr>
        <p:xfrm>
          <a:off x="737060" y="3949700"/>
          <a:ext cx="18796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57" name="Equation" r:id="rId5" imgW="1879600" imgH="381000" progId="Equation.DSMT4">
                  <p:embed/>
                </p:oleObj>
              </mc:Choice>
              <mc:Fallback>
                <p:oleObj name="Equation" r:id="rId5" imgW="18796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7060" y="3949700"/>
                        <a:ext cx="1879600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4244508" y="2531763"/>
            <a:ext cx="533400" cy="0"/>
          </a:xfrm>
          <a:prstGeom prst="straightConnector1">
            <a:avLst/>
          </a:prstGeom>
          <a:ln w="9525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141286" y="5684028"/>
            <a:ext cx="3757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Garamond"/>
                <a:cs typeface="Garamond"/>
              </a:rPr>
              <a:t>Histogram -&gt;Fill(variable, </a:t>
            </a:r>
            <a:r>
              <a:rPr lang="en-US" b="1" dirty="0" smtClean="0">
                <a:solidFill>
                  <a:srgbClr val="0000FF"/>
                </a:solidFill>
                <a:latin typeface="Garamond"/>
                <a:cs typeface="Garamond"/>
              </a:rPr>
              <a:t>weight</a:t>
            </a:r>
            <a:r>
              <a:rPr lang="en-US" b="1" dirty="0" smtClean="0">
                <a:latin typeface="Garamond"/>
                <a:cs typeface="Garamond"/>
              </a:rPr>
              <a:t>)</a:t>
            </a:r>
            <a:endParaRPr lang="en-US" b="1" dirty="0">
              <a:latin typeface="Garamond"/>
              <a:cs typeface="Garamond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4800" dirty="0">
                <a:latin typeface="Garamond"/>
                <a:cs typeface="Garamond"/>
              </a:rPr>
              <a:t>Polarized photon PDFs</a:t>
            </a:r>
            <a:endParaRPr lang="en-US" sz="4800" i="1" dirty="0">
              <a:latin typeface="Garamond"/>
              <a:cs typeface="Garamond"/>
            </a:endParaRPr>
          </a:p>
        </p:txBody>
      </p:sp>
      <p:sp>
        <p:nvSpPr>
          <p:cNvPr id="8" name="Line Callout 1 7"/>
          <p:cNvSpPr/>
          <p:nvPr/>
        </p:nvSpPr>
        <p:spPr>
          <a:xfrm>
            <a:off x="3475504" y="4455321"/>
            <a:ext cx="4566939" cy="810877"/>
          </a:xfrm>
          <a:prstGeom prst="borderCallout1">
            <a:avLst>
              <a:gd name="adj1" fmla="val -4440"/>
              <a:gd name="adj2" fmla="val 42946"/>
              <a:gd name="adj3" fmla="val -72599"/>
              <a:gd name="adj4" fmla="val 39281"/>
            </a:avLst>
          </a:prstGeom>
          <a:solidFill>
            <a:srgbClr val="008000">
              <a:alpha val="30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err="1">
                <a:solidFill>
                  <a:srgbClr val="008000"/>
                </a:solidFill>
                <a:latin typeface="Garamond"/>
                <a:cs typeface="Garamond"/>
              </a:rPr>
              <a:t>Unplo</a:t>
            </a:r>
            <a:r>
              <a:rPr lang="en-US" b="1" dirty="0">
                <a:solidFill>
                  <a:srgbClr val="008000"/>
                </a:solidFill>
                <a:latin typeface="Garamond"/>
                <a:cs typeface="Garamond"/>
              </a:rPr>
              <a:t> photon </a:t>
            </a:r>
            <a:r>
              <a:rPr lang="en-US" b="1" dirty="0" smtClean="0">
                <a:solidFill>
                  <a:srgbClr val="008000"/>
                </a:solidFill>
                <a:latin typeface="Garamond"/>
                <a:cs typeface="Garamond"/>
              </a:rPr>
              <a:t>PDFs</a:t>
            </a:r>
            <a:r>
              <a:rPr lang="en-US" dirty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and </a:t>
            </a:r>
            <a:r>
              <a:rPr lang="en-US" b="1" dirty="0" err="1">
                <a:solidFill>
                  <a:srgbClr val="008000"/>
                </a:solidFill>
                <a:latin typeface="Garamond"/>
                <a:cs typeface="Garamond"/>
              </a:rPr>
              <a:t>Unpol</a:t>
            </a:r>
            <a:r>
              <a:rPr lang="en-US" b="1" dirty="0">
                <a:solidFill>
                  <a:srgbClr val="008000"/>
                </a:solidFill>
                <a:latin typeface="Garamond"/>
                <a:cs typeface="Garamond"/>
              </a:rPr>
              <a:t> proton </a:t>
            </a:r>
            <a:r>
              <a:rPr lang="en-US" b="1" dirty="0" smtClean="0">
                <a:solidFill>
                  <a:srgbClr val="008000"/>
                </a:solidFill>
                <a:latin typeface="Garamond"/>
                <a:cs typeface="Garamond"/>
              </a:rPr>
              <a:t>PDFs,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dirty="0">
                <a:solidFill>
                  <a:srgbClr val="000000"/>
                </a:solidFill>
                <a:latin typeface="Garamond"/>
                <a:cs typeface="Garamond"/>
              </a:rPr>
              <a:t>from </a:t>
            </a:r>
            <a:r>
              <a:rPr lang="en-US" b="1" dirty="0">
                <a:solidFill>
                  <a:srgbClr val="000000"/>
                </a:solidFill>
                <a:latin typeface="Garamond"/>
                <a:cs typeface="Garamond"/>
              </a:rPr>
              <a:t>LHAPDF</a:t>
            </a:r>
            <a:r>
              <a:rPr lang="en-US" dirty="0">
                <a:solidFill>
                  <a:srgbClr val="000000"/>
                </a:solidFill>
                <a:latin typeface="Garamond"/>
                <a:cs typeface="Garamond"/>
              </a:rPr>
              <a:t> to get the </a:t>
            </a:r>
            <a:r>
              <a:rPr lang="en-US" dirty="0" err="1">
                <a:solidFill>
                  <a:srgbClr val="000000"/>
                </a:solidFill>
                <a:latin typeface="Garamond"/>
                <a:cs typeface="Garamond"/>
              </a:rPr>
              <a:t>unpol</a:t>
            </a:r>
            <a:r>
              <a:rPr lang="en-US" dirty="0">
                <a:solidFill>
                  <a:srgbClr val="000000"/>
                </a:solidFill>
                <a:latin typeface="Garamond"/>
                <a:cs typeface="Garamond"/>
              </a:rPr>
              <a:t> photon 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PDFs</a:t>
            </a:r>
          </a:p>
        </p:txBody>
      </p:sp>
      <p:sp>
        <p:nvSpPr>
          <p:cNvPr id="9" name="Line Callout 2 8"/>
          <p:cNvSpPr/>
          <p:nvPr/>
        </p:nvSpPr>
        <p:spPr>
          <a:xfrm>
            <a:off x="7162800" y="2964062"/>
            <a:ext cx="1917700" cy="1271111"/>
          </a:xfrm>
          <a:prstGeom prst="borderCallout2">
            <a:avLst>
              <a:gd name="adj1" fmla="val 18750"/>
              <a:gd name="adj2" fmla="val -2004"/>
              <a:gd name="adj3" fmla="val 9260"/>
              <a:gd name="adj4" fmla="val -8028"/>
              <a:gd name="adj5" fmla="val 9022"/>
              <a:gd name="adj6" fmla="val -20630"/>
            </a:avLst>
          </a:prstGeom>
          <a:solidFill>
            <a:srgbClr val="FF6600">
              <a:alpha val="22000"/>
            </a:srgb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the </a:t>
            </a:r>
            <a:r>
              <a:rPr lang="en-US" dirty="0">
                <a:solidFill>
                  <a:srgbClr val="000000"/>
                </a:solidFill>
                <a:latin typeface="Garamond"/>
                <a:cs typeface="Garamond"/>
              </a:rPr>
              <a:t>input pol photon 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 and proton PDF</a:t>
            </a:r>
            <a:r>
              <a:rPr lang="en-US" altLang="zh-CN" dirty="0" smtClean="0">
                <a:solidFill>
                  <a:srgbClr val="000000"/>
                </a:solidFill>
                <a:latin typeface="Garamond"/>
                <a:cs typeface="Garamond"/>
              </a:rPr>
              <a:t>s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, </a:t>
            </a:r>
            <a:r>
              <a:rPr lang="en-US" dirty="0">
                <a:solidFill>
                  <a:srgbClr val="000000"/>
                </a:solidFill>
                <a:latin typeface="Garamond"/>
                <a:cs typeface="Garamond"/>
              </a:rPr>
              <a:t>we can get </a:t>
            </a:r>
            <a:r>
              <a:rPr lang="en-US" b="1" dirty="0" err="1">
                <a:solidFill>
                  <a:srgbClr val="FF6600"/>
                </a:solidFill>
                <a:latin typeface="Garamond"/>
                <a:cs typeface="Garamond"/>
              </a:rPr>
              <a:t>delta_f</a:t>
            </a:r>
            <a:endParaRPr lang="en-US" b="1" dirty="0">
              <a:solidFill>
                <a:srgbClr val="FF6600"/>
              </a:solidFill>
              <a:latin typeface="Garamond"/>
              <a:cs typeface="Garamond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019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1708801"/>
              </p:ext>
            </p:extLst>
          </p:nvPr>
        </p:nvGraphicFramePr>
        <p:xfrm>
          <a:off x="457200" y="2127867"/>
          <a:ext cx="8229600" cy="162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PYTHIA Input</a:t>
                      </a:r>
                      <a:r>
                        <a:rPr lang="en-US" baseline="0" dirty="0" smtClean="0"/>
                        <a:t> 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-5</a:t>
                      </a:r>
                      <a:r>
                        <a:rPr lang="en-US" baseline="0" dirty="0" smtClean="0"/>
                        <a:t> - 1</a:t>
                      </a:r>
                      <a:endParaRPr lang="en-US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Proton PDFs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CTEQ 5M</a:t>
                      </a:r>
                      <a:endParaRPr lang="en-US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Photon</a:t>
                      </a:r>
                      <a:r>
                        <a:rPr lang="en-US" baseline="0" dirty="0" smtClean="0"/>
                        <a:t> PDFs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GRV-NLO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Garamond"/>
                <a:cs typeface="Garamond"/>
              </a:rPr>
              <a:t>PYTHIA simulation</a:t>
            </a:r>
            <a:endParaRPr lang="en-US" sz="4800" dirty="0">
              <a:latin typeface="Garamond"/>
              <a:cs typeface="Garamond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841832"/>
              </p:ext>
            </p:extLst>
          </p:nvPr>
        </p:nvGraphicFramePr>
        <p:xfrm>
          <a:off x="457200" y="5184747"/>
          <a:ext cx="822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Polarized proton PDF(delta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f_b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DSSV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684591"/>
              </p:ext>
            </p:extLst>
          </p:nvPr>
        </p:nvGraphicFramePr>
        <p:xfrm>
          <a:off x="457200" y="39243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Polarized photon PDF(delta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f_a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Minimal</a:t>
                      </a:r>
                      <a:r>
                        <a:rPr lang="en-US" baseline="0" dirty="0" smtClean="0"/>
                        <a:t> polarization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Maximal polarization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9682945"/>
              </p:ext>
            </p:extLst>
          </p:nvPr>
        </p:nvGraphicFramePr>
        <p:xfrm>
          <a:off x="5581650" y="4297363"/>
          <a:ext cx="13843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04" name="Equation" r:id="rId3" imgW="1384300" imgH="317500" progId="Equation.DSMT4">
                  <p:embed/>
                </p:oleObj>
              </mc:Choice>
              <mc:Fallback>
                <p:oleObj name="Equation" r:id="rId3" imgW="1384300" imgH="317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81650" y="4297363"/>
                        <a:ext cx="13843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6486862"/>
              </p:ext>
            </p:extLst>
          </p:nvPr>
        </p:nvGraphicFramePr>
        <p:xfrm>
          <a:off x="5226050" y="4653114"/>
          <a:ext cx="21971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05" name="Equation" r:id="rId5" imgW="2197100" imgH="317500" progId="Equation.DSMT4">
                  <p:embed/>
                </p:oleObj>
              </mc:Choice>
              <mc:Fallback>
                <p:oleObj name="Equation" r:id="rId5" imgW="2197100" imgH="317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26050" y="4653114"/>
                        <a:ext cx="21971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50856"/>
              </p:ext>
            </p:extLst>
          </p:nvPr>
        </p:nvGraphicFramePr>
        <p:xfrm>
          <a:off x="457200" y="5705777"/>
          <a:ext cx="8229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UnPolarized</a:t>
                      </a:r>
                      <a:r>
                        <a:rPr lang="en-US" dirty="0" smtClean="0"/>
                        <a:t> photon PDF(</a:t>
                      </a:r>
                      <a:r>
                        <a:rPr lang="en-US" baseline="0" dirty="0" err="1" smtClean="0"/>
                        <a:t>f_a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LHAPDF CTEQ 5m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UnPolarized</a:t>
                      </a:r>
                      <a:r>
                        <a:rPr lang="en-US" b="1" dirty="0" smtClean="0"/>
                        <a:t> proton PDF(</a:t>
                      </a:r>
                      <a:r>
                        <a:rPr lang="en-US" b="1" baseline="0" dirty="0" err="1" smtClean="0"/>
                        <a:t>f_b</a:t>
                      </a:r>
                      <a:r>
                        <a:rPr lang="en-US" b="1" baseline="0" dirty="0" smtClean="0"/>
                        <a:t>)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LHAPDF GRV-NLO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6954086"/>
              </p:ext>
            </p:extLst>
          </p:nvPr>
        </p:nvGraphicFramePr>
        <p:xfrm>
          <a:off x="1935162" y="1256868"/>
          <a:ext cx="5487988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06" name="Equation" r:id="rId7" imgW="3873500" imgH="622300" progId="Equation.DSMT4">
                  <p:embed/>
                </p:oleObj>
              </mc:Choice>
              <mc:Fallback>
                <p:oleObj name="Equation" r:id="rId7" imgW="3873500" imgH="622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35162" y="1256868"/>
                        <a:ext cx="5487988" cy="882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72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4896088"/>
              </p:ext>
            </p:extLst>
          </p:nvPr>
        </p:nvGraphicFramePr>
        <p:xfrm>
          <a:off x="1935162" y="1256868"/>
          <a:ext cx="5487988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328" name="Equation" r:id="rId3" imgW="3873500" imgH="622300" progId="Equation.DSMT4">
                  <p:embed/>
                </p:oleObj>
              </mc:Choice>
              <mc:Fallback>
                <p:oleObj name="Equation" r:id="rId3" imgW="3873500" imgH="622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35162" y="1256868"/>
                        <a:ext cx="5487988" cy="882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800" dirty="0">
                <a:latin typeface="Garamond"/>
                <a:cs typeface="Garamond"/>
              </a:rPr>
              <a:t> Hard process Asymmetry     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0007266"/>
              </p:ext>
            </p:extLst>
          </p:nvPr>
        </p:nvGraphicFramePr>
        <p:xfrm>
          <a:off x="6933330" y="461831"/>
          <a:ext cx="361717" cy="783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329" name="Equation" r:id="rId5" imgW="152400" imgH="330200" progId="Equation.DSMT4">
                  <p:embed/>
                </p:oleObj>
              </mc:Choice>
              <mc:Fallback>
                <p:oleObj name="Equation" r:id="rId5" imgW="1524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933330" y="461831"/>
                        <a:ext cx="361717" cy="7837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 descr="Table1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761" y="2406919"/>
            <a:ext cx="6875229" cy="2883751"/>
          </a:xfrm>
          <a:prstGeom prst="rect">
            <a:avLst/>
          </a:prstGeom>
        </p:spPr>
      </p:pic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9683288"/>
              </p:ext>
            </p:extLst>
          </p:nvPr>
        </p:nvGraphicFramePr>
        <p:xfrm>
          <a:off x="3175324" y="5338511"/>
          <a:ext cx="2943133" cy="596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330" name="Equation" r:id="rId8" imgW="1879600" imgH="381000" progId="Equation.DSMT4">
                  <p:embed/>
                </p:oleObj>
              </mc:Choice>
              <mc:Fallback>
                <p:oleObj name="Equation" r:id="rId8" imgW="18796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175324" y="5338511"/>
                        <a:ext cx="2943133" cy="5965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1920171"/>
              </p:ext>
            </p:extLst>
          </p:nvPr>
        </p:nvGraphicFramePr>
        <p:xfrm>
          <a:off x="2336935" y="5839735"/>
          <a:ext cx="5004720" cy="536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331" name="Equation" r:id="rId10" imgW="3556000" imgH="381000" progId="Equation.DSMT4">
                  <p:embed/>
                </p:oleObj>
              </mc:Choice>
              <mc:Fallback>
                <p:oleObj name="Equation" r:id="rId10" imgW="35560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336935" y="5839735"/>
                        <a:ext cx="5004720" cy="5362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>
          <a:xfrm>
            <a:off x="2432670" y="1398879"/>
            <a:ext cx="1598311" cy="60961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00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_photon_udsg_max_min_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65" y="1975940"/>
            <a:ext cx="6355916" cy="429332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Garamond"/>
                <a:cs typeface="Garamond"/>
              </a:rPr>
              <a:t>          Depending on flavor</a:t>
            </a:r>
            <a:endParaRPr lang="en-US" sz="4800" dirty="0">
              <a:latin typeface="Garamond"/>
              <a:cs typeface="Garamond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407583"/>
              </p:ext>
            </p:extLst>
          </p:nvPr>
        </p:nvGraphicFramePr>
        <p:xfrm>
          <a:off x="480504" y="436434"/>
          <a:ext cx="1443427" cy="822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13" name="Equation" r:id="rId4" imgW="1092200" imgH="622300" progId="Equation.DSMT4">
                  <p:embed/>
                </p:oleObj>
              </mc:Choice>
              <mc:Fallback>
                <p:oleObj name="Equation" r:id="rId4" imgW="1092200" imgH="622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0504" y="436434"/>
                        <a:ext cx="1443427" cy="8224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832279" y="6190702"/>
            <a:ext cx="7383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Z. Phys. C55 (1992) </a:t>
            </a:r>
            <a:r>
              <a:rPr lang="en-US" sz="1400" dirty="0" smtClean="0"/>
              <a:t>353</a:t>
            </a:r>
            <a:r>
              <a:rPr lang="en-US" sz="1400" dirty="0"/>
              <a:t>; C57 (1993) 309</a:t>
            </a:r>
            <a:r>
              <a:rPr lang="en-US" sz="1400" dirty="0" smtClean="0"/>
              <a:t>;</a:t>
            </a:r>
            <a:r>
              <a:rPr lang="hu-HU" sz="1400" dirty="0"/>
              <a:t> Phys. Lett. B337 (1994) </a:t>
            </a:r>
            <a:r>
              <a:rPr lang="hu-HU" sz="1400" dirty="0" smtClean="0"/>
              <a:t>373;Phys. Lett. B386 (1996) 370</a:t>
            </a:r>
            <a:endParaRPr lang="en-US" sz="1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7912537"/>
              </p:ext>
            </p:extLst>
          </p:nvPr>
        </p:nvGraphicFramePr>
        <p:xfrm>
          <a:off x="1935162" y="1256868"/>
          <a:ext cx="5487988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14" name="Equation" r:id="rId6" imgW="3873500" imgH="622300" progId="Equation.DSMT4">
                  <p:embed/>
                </p:oleObj>
              </mc:Choice>
              <mc:Fallback>
                <p:oleObj name="Equation" r:id="rId6" imgW="3873500" imgH="622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35162" y="1256868"/>
                        <a:ext cx="5487988" cy="882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4252633" y="1330581"/>
            <a:ext cx="1482212" cy="80893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970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>
                <a:latin typeface="Garamond"/>
                <a:cs typeface="Garamond"/>
              </a:rPr>
              <a:t>Outline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6065111"/>
              </p:ext>
            </p:extLst>
          </p:nvPr>
        </p:nvGraphicFramePr>
        <p:xfrm>
          <a:off x="3379529" y="4203762"/>
          <a:ext cx="400425" cy="490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7" r:id="rId4" imgW="228600" imgH="292100" progId="">
                  <p:embed/>
                </p:oleObj>
              </mc:Choice>
              <mc:Fallback>
                <p:oleObj r:id="rId4" imgW="228600" imgH="2921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79529" y="4203762"/>
                        <a:ext cx="400425" cy="4909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71971" y="1417638"/>
            <a:ext cx="8229600" cy="4868863"/>
          </a:xfrm>
        </p:spPr>
        <p:txBody>
          <a:bodyPr>
            <a:normAutofit/>
          </a:bodyPr>
          <a:lstStyle/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b="1" dirty="0" smtClean="0">
                <a:latin typeface="Garamond"/>
                <a:cs typeface="Garamond"/>
              </a:rPr>
              <a:t>Introduction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b="1" dirty="0" smtClean="0">
                <a:latin typeface="Garamond"/>
                <a:cs typeface="Garamond"/>
              </a:rPr>
              <a:t>Photon structure at EIC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 Di-jet method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dirty="0">
                <a:latin typeface="Garamond"/>
                <a:cs typeface="Garamond"/>
              </a:rPr>
              <a:t>Validating Monte Carlo with HERA data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 Separation of direct and resolved process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 Reconstruct </a:t>
            </a:r>
          </a:p>
          <a:p>
            <a:pPr lvl="1">
              <a:buClr>
                <a:srgbClr val="3366FF"/>
              </a:buClr>
              <a:buFont typeface="Wingdings" charset="2"/>
              <a:buChar char="§"/>
            </a:pPr>
            <a:r>
              <a:rPr lang="en-US" dirty="0">
                <a:latin typeface="Garamond"/>
                <a:cs typeface="Garamond"/>
              </a:rPr>
              <a:t> </a:t>
            </a:r>
            <a:r>
              <a:rPr lang="en-US" dirty="0" smtClean="0">
                <a:latin typeface="Garamond"/>
                <a:cs typeface="Garamond"/>
              </a:rPr>
              <a:t>Jets from photon side &amp; jets from proton side</a:t>
            </a:r>
          </a:p>
          <a:p>
            <a:pPr>
              <a:buClr>
                <a:srgbClr val="3366FF"/>
              </a:buClr>
              <a:buFont typeface="Wingdings" charset="2"/>
              <a:buChar char="§"/>
            </a:pPr>
            <a:r>
              <a:rPr lang="en-US" b="1" dirty="0" smtClean="0">
                <a:latin typeface="Garamond"/>
                <a:cs typeface="Garamond"/>
              </a:rPr>
              <a:t>Summary</a:t>
            </a:r>
            <a:endParaRPr lang="en-US" b="1" dirty="0">
              <a:latin typeface="Garamond"/>
              <a:cs typeface="Garamond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05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_proton_udsg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58" y="1844675"/>
            <a:ext cx="7200900" cy="4876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11388" y="6202461"/>
            <a:ext cx="569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/>
              <a:t>Phys. Rev. Lett. 101 (2008) 72001; Phys. Rev. D 80 (2009) 034030 </a:t>
            </a:r>
            <a:endParaRPr lang="en-US" sz="1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1935163"/>
              </p:ext>
            </p:extLst>
          </p:nvPr>
        </p:nvGraphicFramePr>
        <p:xfrm>
          <a:off x="467961" y="445601"/>
          <a:ext cx="1443427" cy="822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36" name="Equation" r:id="rId4" imgW="1092200" imgH="622300" progId="Equation.DSMT4">
                  <p:embed/>
                </p:oleObj>
              </mc:Choice>
              <mc:Fallback>
                <p:oleObj name="Equation" r:id="rId4" imgW="1092200" imgH="622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7961" y="445601"/>
                        <a:ext cx="1443427" cy="8224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Garamond"/>
                <a:cs typeface="Garamond"/>
              </a:rPr>
              <a:t>          Depending on flavor</a:t>
            </a:r>
            <a:endParaRPr lang="en-US" sz="4800" dirty="0">
              <a:latin typeface="Garamond"/>
              <a:cs typeface="Garamond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20</a:t>
            </a:fld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7870420"/>
              </p:ext>
            </p:extLst>
          </p:nvPr>
        </p:nvGraphicFramePr>
        <p:xfrm>
          <a:off x="1935162" y="1256868"/>
          <a:ext cx="5487988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37" name="Equation" r:id="rId6" imgW="3873500" imgH="622300" progId="Equation.DSMT4">
                  <p:embed/>
                </p:oleObj>
              </mc:Choice>
              <mc:Fallback>
                <p:oleObj name="Equation" r:id="rId6" imgW="3873500" imgH="622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35162" y="1256868"/>
                        <a:ext cx="5487988" cy="882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5940938" y="1330581"/>
            <a:ext cx="1482212" cy="80893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351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Garamond"/>
                <a:cs typeface="Garamond"/>
              </a:rPr>
              <a:t>Polarized cross section</a:t>
            </a:r>
            <a:endParaRPr lang="en-US" sz="4800" dirty="0">
              <a:latin typeface="Garamond"/>
              <a:cs typeface="Garamond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pic>
        <p:nvPicPr>
          <p:cNvPr id="5" name="Picture 4" descr="pol_xsection_max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04" y="1306576"/>
            <a:ext cx="4039557" cy="5065476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21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1188" y="2067437"/>
            <a:ext cx="422747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66FF"/>
              </a:buClr>
            </a:pPr>
            <a:endParaRPr lang="en-US" baseline="-25000" dirty="0">
              <a:latin typeface="Garamond"/>
              <a:cs typeface="Garamond"/>
            </a:endParaRPr>
          </a:p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>
                <a:latin typeface="Garamond"/>
                <a:cs typeface="Garamond"/>
              </a:rPr>
              <a:t>The simulation shows the capability to measure the cross section for di-jet production, with high accuracy in a wide kinematic range at </a:t>
            </a:r>
            <a:r>
              <a:rPr lang="en-US" dirty="0" smtClean="0">
                <a:latin typeface="Garamond"/>
                <a:cs typeface="Garamond"/>
              </a:rPr>
              <a:t>EIC</a:t>
            </a:r>
          </a:p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endParaRPr lang="en-US" dirty="0">
              <a:latin typeface="Garamond"/>
              <a:cs typeface="Garamond"/>
            </a:endParaRPr>
          </a:p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First measurement of polarized photon PDFs with high precision</a:t>
            </a:r>
          </a:p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endParaRPr lang="en-US" dirty="0">
              <a:latin typeface="Garamond"/>
              <a:cs typeface="Garamond"/>
            </a:endParaRPr>
          </a:p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Flavor tagging can also be applied in polarized case </a:t>
            </a:r>
            <a:endParaRPr lang="en-US" dirty="0"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659232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4300" y="1745590"/>
            <a:ext cx="8838311" cy="452596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Garamond"/>
                <a:cs typeface="Garamond"/>
              </a:rPr>
              <a:t>In resolved processes, photon has </a:t>
            </a:r>
            <a:r>
              <a:rPr lang="en-US" altLang="zh-CN" sz="2800" b="1" dirty="0" smtClean="0">
                <a:latin typeface="Garamond"/>
                <a:cs typeface="Garamond"/>
              </a:rPr>
              <a:t>a </a:t>
            </a:r>
            <a:r>
              <a:rPr lang="en-US" sz="2800" b="1" dirty="0" err="1" smtClean="0">
                <a:latin typeface="Garamond"/>
                <a:cs typeface="Garamond"/>
              </a:rPr>
              <a:t>hadronic</a:t>
            </a:r>
            <a:r>
              <a:rPr lang="en-US" sz="2800" b="1" dirty="0" smtClean="0">
                <a:latin typeface="Garamond"/>
                <a:cs typeface="Garamond"/>
              </a:rPr>
              <a:t> structure</a:t>
            </a:r>
          </a:p>
          <a:p>
            <a:pPr lvl="1">
              <a:buFont typeface="Wingdings" charset="2"/>
              <a:buChar char="Ø"/>
            </a:pPr>
            <a:r>
              <a:rPr lang="en-US" sz="2000" dirty="0" smtClean="0">
                <a:latin typeface="Garamond"/>
                <a:cs typeface="Garamond"/>
              </a:rPr>
              <a:t>Di-jet produced in resolved and direct process can be well separated at EIC</a:t>
            </a:r>
          </a:p>
          <a:p>
            <a:r>
              <a:rPr lang="en-US" sz="2800" b="1" dirty="0" smtClean="0">
                <a:latin typeface="Garamond"/>
                <a:cs typeface="Garamond"/>
              </a:rPr>
              <a:t>Photon PDFs can be extracted by reconstructing </a:t>
            </a:r>
          </a:p>
          <a:p>
            <a:pPr lvl="1">
              <a:buFont typeface="Wingdings" charset="2"/>
              <a:buChar char="Ø"/>
            </a:pPr>
            <a:r>
              <a:rPr lang="en-US" sz="2000" dirty="0" smtClean="0">
                <a:latin typeface="Garamond"/>
                <a:cs typeface="Garamond"/>
              </a:rPr>
              <a:t>         is correlated with input </a:t>
            </a:r>
          </a:p>
          <a:p>
            <a:pPr lvl="1">
              <a:buFont typeface="Wingdings" charset="2"/>
              <a:buChar char="Ø"/>
            </a:pPr>
            <a:r>
              <a:rPr lang="en-US" sz="2000" dirty="0" smtClean="0">
                <a:latin typeface="Garamond"/>
                <a:cs typeface="Garamond"/>
              </a:rPr>
              <a:t>We can effectively access the underlying photon PDFs by measuring di-jet cross section in quasi-real </a:t>
            </a:r>
            <a:r>
              <a:rPr lang="en-US" sz="2000" dirty="0" err="1" smtClean="0">
                <a:latin typeface="Garamond"/>
                <a:cs typeface="Garamond"/>
              </a:rPr>
              <a:t>photoproduction</a:t>
            </a:r>
            <a:r>
              <a:rPr lang="en-US" sz="2000" dirty="0" smtClean="0">
                <a:latin typeface="Garamond"/>
                <a:cs typeface="Garamond"/>
              </a:rPr>
              <a:t> at EIC</a:t>
            </a:r>
          </a:p>
          <a:p>
            <a:r>
              <a:rPr lang="en-US" sz="2800" b="1" dirty="0" smtClean="0">
                <a:latin typeface="Garamond"/>
                <a:cs typeface="Garamond"/>
              </a:rPr>
              <a:t>Jet </a:t>
            </a:r>
            <a:r>
              <a:rPr lang="en-US" sz="2800" b="1" dirty="0">
                <a:latin typeface="Garamond"/>
                <a:cs typeface="Garamond"/>
              </a:rPr>
              <a:t>from photon side </a:t>
            </a:r>
            <a:r>
              <a:rPr lang="en-US" sz="2800" b="1" dirty="0" smtClean="0">
                <a:latin typeface="Garamond"/>
                <a:cs typeface="Garamond"/>
              </a:rPr>
              <a:t>go</a:t>
            </a:r>
            <a:r>
              <a:rPr lang="en-US" altLang="zh-CN" sz="2800" b="1" dirty="0" smtClean="0">
                <a:latin typeface="Garamond"/>
                <a:cs typeface="Garamond"/>
              </a:rPr>
              <a:t>es</a:t>
            </a:r>
            <a:r>
              <a:rPr lang="en-US" sz="2800" b="1" dirty="0" smtClean="0">
                <a:latin typeface="Garamond"/>
                <a:cs typeface="Garamond"/>
              </a:rPr>
              <a:t> </a:t>
            </a:r>
            <a:r>
              <a:rPr lang="en-US" sz="2800" b="1" dirty="0">
                <a:latin typeface="Garamond"/>
                <a:cs typeface="Garamond"/>
              </a:rPr>
              <a:t>more </a:t>
            </a:r>
            <a:r>
              <a:rPr lang="en-US" sz="2800" b="1" dirty="0" smtClean="0">
                <a:latin typeface="Garamond"/>
                <a:cs typeface="Garamond"/>
              </a:rPr>
              <a:t>to negative rapidity</a:t>
            </a:r>
            <a:endParaRPr lang="en-US" sz="2800" b="1" dirty="0">
              <a:latin typeface="Garamond"/>
              <a:cs typeface="Garamond"/>
            </a:endParaRPr>
          </a:p>
          <a:p>
            <a:pPr lvl="1">
              <a:buFont typeface="Wingdings" charset="2"/>
              <a:buChar char="Ø"/>
            </a:pPr>
            <a:r>
              <a:rPr lang="en-US" sz="2100" dirty="0" smtClean="0">
                <a:latin typeface="Garamond"/>
                <a:cs typeface="Garamond"/>
              </a:rPr>
              <a:t>Distinguish jets from beam side and target side </a:t>
            </a:r>
            <a:endParaRPr lang="en-US" sz="2000" dirty="0">
              <a:latin typeface="Garamond"/>
              <a:cs typeface="Garamond"/>
            </a:endParaRPr>
          </a:p>
          <a:p>
            <a:r>
              <a:rPr lang="en-US" sz="2800" b="1" dirty="0" smtClean="0">
                <a:latin typeface="Garamond"/>
                <a:cs typeface="Garamond"/>
              </a:rPr>
              <a:t>Flavor tagging can be achieved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Garamond"/>
                <a:cs typeface="Garamond"/>
              </a:rPr>
              <a:t>Summary</a:t>
            </a:r>
            <a:endParaRPr lang="en-US" sz="4800" dirty="0">
              <a:latin typeface="Garamond"/>
              <a:cs typeface="Garamond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2379988"/>
              </p:ext>
            </p:extLst>
          </p:nvPr>
        </p:nvGraphicFramePr>
        <p:xfrm>
          <a:off x="7902893" y="2706674"/>
          <a:ext cx="476788" cy="584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12" name="Equation" r:id="rId3" imgW="228600" imgH="292100" progId="Equation.DSMT4">
                  <p:embed/>
                </p:oleObj>
              </mc:Choice>
              <mc:Fallback>
                <p:oleObj name="Equation" r:id="rId3" imgW="2286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02893" y="2706674"/>
                        <a:ext cx="476788" cy="584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591993"/>
              </p:ext>
            </p:extLst>
          </p:nvPr>
        </p:nvGraphicFramePr>
        <p:xfrm>
          <a:off x="909325" y="3128219"/>
          <a:ext cx="509583" cy="414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13" name="Equation" r:id="rId5" imgW="406400" imgH="330200" progId="Equation.DSMT4">
                  <p:embed/>
                </p:oleObj>
              </mc:Choice>
              <mc:Fallback>
                <p:oleObj name="Equation" r:id="rId5" imgW="4064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09325" y="3128219"/>
                        <a:ext cx="509583" cy="4140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7348556"/>
              </p:ext>
            </p:extLst>
          </p:nvPr>
        </p:nvGraphicFramePr>
        <p:xfrm>
          <a:off x="3863551" y="3163172"/>
          <a:ext cx="337673" cy="414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14" name="Equation" r:id="rId7" imgW="228600" imgH="292100" progId="Equation.DSMT4">
                  <p:embed/>
                </p:oleObj>
              </mc:Choice>
              <mc:Fallback>
                <p:oleObj name="Equation" r:id="rId7" imgW="2286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63551" y="3163172"/>
                        <a:ext cx="337673" cy="4140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67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311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Asymmetry</a:t>
            </a:r>
            <a:endParaRPr lang="en-US" dirty="0"/>
          </a:p>
        </p:txBody>
      </p:sp>
      <p:pic>
        <p:nvPicPr>
          <p:cNvPr id="2" name="Picture 1" descr="A_dijet_pt_min_max_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425" y="1689515"/>
            <a:ext cx="7200900" cy="48768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509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backup</a:t>
            </a:r>
            <a:endParaRPr lang="en-US" dirty="0"/>
          </a:p>
        </p:txBody>
      </p:sp>
      <p:pic>
        <p:nvPicPr>
          <p:cNvPr id="5" name="Picture 4" descr="Screen Shot 2016-02-12 at 9.55.4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1794"/>
            <a:ext cx="4476582" cy="2962540"/>
          </a:xfrm>
          <a:prstGeom prst="rect">
            <a:avLst/>
          </a:prstGeom>
        </p:spPr>
      </p:pic>
      <p:pic>
        <p:nvPicPr>
          <p:cNvPr id="6" name="Picture 5" descr="Screen Shot 2016-02-12 at 10.00.3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543" y="1771793"/>
            <a:ext cx="4437313" cy="29625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02319" y="4956253"/>
            <a:ext cx="3864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Flavor match: </a:t>
            </a:r>
            <a:r>
              <a:rPr lang="en-US" dirty="0" err="1" smtClean="0"/>
              <a:t>beamparton</a:t>
            </a:r>
            <a:r>
              <a:rPr lang="en-US" dirty="0" smtClean="0"/>
              <a:t> – index 9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</a:t>
            </a:r>
            <a:r>
              <a:rPr lang="en-US" dirty="0" err="1" smtClean="0"/>
              <a:t>tgtparton</a:t>
            </a:r>
            <a:r>
              <a:rPr lang="en-US" dirty="0" smtClean="0"/>
              <a:t> – index 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951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4510" y="2305226"/>
            <a:ext cx="4814138" cy="32603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r="13023"/>
          <a:stretch/>
        </p:blipFill>
        <p:spPr>
          <a:xfrm>
            <a:off x="45879" y="2305226"/>
            <a:ext cx="4187190" cy="326036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How to match di-jet </a:t>
            </a:r>
            <a:br>
              <a:rPr lang="en-US" dirty="0" smtClean="0"/>
            </a:br>
            <a:r>
              <a:rPr lang="en-US" dirty="0" smtClean="0"/>
              <a:t>with two final </a:t>
            </a:r>
            <a:r>
              <a:rPr lang="en-US" dirty="0" err="1" smtClean="0"/>
              <a:t>partons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1035" y="1417638"/>
            <a:ext cx="2002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Geometric match</a:t>
            </a:r>
            <a:r>
              <a:rPr lang="en-US" dirty="0" smtClean="0"/>
              <a:t>: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856190"/>
              </p:ext>
            </p:extLst>
          </p:nvPr>
        </p:nvGraphicFramePr>
        <p:xfrm>
          <a:off x="247699" y="1786970"/>
          <a:ext cx="2768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28" name="Equation" r:id="rId6" imgW="2768600" imgH="355600" progId="Equation.DSMT4">
                  <p:embed/>
                </p:oleObj>
              </mc:Choice>
              <mc:Fallback>
                <p:oleObj name="Equation" r:id="rId6" imgW="27686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47699" y="1786970"/>
                        <a:ext cx="27686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183535"/>
              </p:ext>
            </p:extLst>
          </p:nvPr>
        </p:nvGraphicFramePr>
        <p:xfrm>
          <a:off x="2837059" y="2235892"/>
          <a:ext cx="19685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29" name="Equation" r:id="rId8" imgW="1968500" imgH="254000" progId="Equation.DSMT4">
                  <p:embed/>
                </p:oleObj>
              </mc:Choice>
              <mc:Fallback>
                <p:oleObj name="Equation" r:id="rId8" imgW="19685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837059" y="2235892"/>
                        <a:ext cx="19685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alphaModFix amt="70000"/>
          </a:blip>
          <a:stretch>
            <a:fillRect/>
          </a:stretch>
        </p:blipFill>
        <p:spPr>
          <a:xfrm>
            <a:off x="983395" y="2593852"/>
            <a:ext cx="82345" cy="25320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65322" y="1566562"/>
            <a:ext cx="3686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</a:t>
            </a:r>
            <a:r>
              <a:rPr lang="en-US" dirty="0" err="1" smtClean="0"/>
              <a:t>Pseudorapifity</a:t>
            </a:r>
            <a:r>
              <a:rPr lang="en-US" dirty="0" smtClean="0"/>
              <a:t> matches, what about the </a:t>
            </a:r>
            <a:r>
              <a:rPr lang="en-US" b="1" dirty="0" smtClean="0"/>
              <a:t>angle correlation </a:t>
            </a:r>
            <a:r>
              <a:rPr lang="en-US" dirty="0" smtClean="0"/>
              <a:t>between </a:t>
            </a:r>
            <a:r>
              <a:rPr lang="en-US" dirty="0" err="1" smtClean="0"/>
              <a:t>parton</a:t>
            </a:r>
            <a:r>
              <a:rPr lang="en-US" dirty="0" smtClean="0"/>
              <a:t> and jet: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622637" y="5361178"/>
            <a:ext cx="22016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Very well correlated!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91879" y="2120560"/>
            <a:ext cx="2932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 used in the analysis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9104" y="5730510"/>
            <a:ext cx="14649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b</a:t>
            </a:r>
            <a:r>
              <a:rPr lang="en-US" b="1" dirty="0" err="1" smtClean="0"/>
              <a:t>eamparton</a:t>
            </a:r>
            <a:endParaRPr lang="en-US" b="1" dirty="0" smtClean="0"/>
          </a:p>
          <a:p>
            <a:endParaRPr lang="en-US" dirty="0"/>
          </a:p>
          <a:p>
            <a:r>
              <a:rPr lang="en-US" b="1" dirty="0" err="1"/>
              <a:t>t</a:t>
            </a:r>
            <a:r>
              <a:rPr lang="en-US" b="1" dirty="0" err="1" smtClean="0"/>
              <a:t>gtparton</a:t>
            </a:r>
            <a:endParaRPr lang="en-US" b="1" dirty="0"/>
          </a:p>
        </p:txBody>
      </p:sp>
      <p:sp>
        <p:nvSpPr>
          <p:cNvPr id="4" name="Right Arrow 3"/>
          <p:cNvSpPr/>
          <p:nvPr/>
        </p:nvSpPr>
        <p:spPr>
          <a:xfrm>
            <a:off x="3300365" y="6122100"/>
            <a:ext cx="1089000" cy="234250"/>
          </a:xfrm>
          <a:prstGeom prst="rightArrow">
            <a:avLst/>
          </a:prstGeom>
          <a:solidFill>
            <a:schemeClr val="tx1">
              <a:alpha val="56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89415" y="5792155"/>
            <a:ext cx="1347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b="1" dirty="0" smtClean="0"/>
              <a:t>match</a:t>
            </a:r>
            <a:endParaRPr lang="en-US" b="1" dirty="0"/>
          </a:p>
        </p:txBody>
      </p:sp>
      <p:sp>
        <p:nvSpPr>
          <p:cNvPr id="20" name="Right Arrow 19"/>
          <p:cNvSpPr/>
          <p:nvPr/>
        </p:nvSpPr>
        <p:spPr>
          <a:xfrm>
            <a:off x="5625737" y="6119092"/>
            <a:ext cx="1089000" cy="234250"/>
          </a:xfrm>
          <a:prstGeom prst="rightArrow">
            <a:avLst/>
          </a:prstGeom>
          <a:solidFill>
            <a:schemeClr val="tx1">
              <a:alpha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48828" y="5769479"/>
            <a:ext cx="1347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b="1" dirty="0" smtClean="0"/>
              <a:t>match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428301" y="5921744"/>
            <a:ext cx="1464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Two final </a:t>
            </a:r>
            <a:r>
              <a:rPr lang="en-US" b="1" dirty="0" err="1" smtClean="0"/>
              <a:t>partons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808598" y="5990847"/>
            <a:ext cx="1015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Di-jet</a:t>
            </a:r>
            <a:endParaRPr lang="en-US" b="1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601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ijet_dihadron_xgammacut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7" r="12720"/>
          <a:stretch/>
        </p:blipFill>
        <p:spPr>
          <a:xfrm>
            <a:off x="4406348" y="1986697"/>
            <a:ext cx="4336028" cy="309212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396335" y="2190222"/>
            <a:ext cx="112042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cs typeface="Comic Sans MS"/>
              </a:rPr>
              <a:t>Di-jet</a:t>
            </a:r>
          </a:p>
          <a:p>
            <a:endParaRPr lang="en-US" b="1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pic>
        <p:nvPicPr>
          <p:cNvPr id="9" name="Picture 8" descr="elke2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1646548"/>
            <a:ext cx="3189138" cy="2159840"/>
          </a:xfrm>
          <a:prstGeom prst="rect">
            <a:avLst/>
          </a:prstGeom>
        </p:spPr>
      </p:pic>
      <p:pic>
        <p:nvPicPr>
          <p:cNvPr id="10" name="Picture 9" descr="EIC_xgamma_res_dir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3987592"/>
            <a:ext cx="3219195" cy="21801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separation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1658510"/>
              </p:ext>
            </p:extLst>
          </p:nvPr>
        </p:nvGraphicFramePr>
        <p:xfrm>
          <a:off x="2503552" y="632087"/>
          <a:ext cx="714720" cy="580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83" name="Equation" r:id="rId7" imgW="406400" imgH="330200" progId="Equation.DSMT4">
                  <p:embed/>
                </p:oleObj>
              </mc:Choice>
              <mc:Fallback>
                <p:oleObj name="Equation" r:id="rId7" imgW="4064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03552" y="632087"/>
                        <a:ext cx="714720" cy="5807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10912" y="1417638"/>
            <a:ext cx="221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cs typeface="Comic Sans MS"/>
              </a:rPr>
              <a:t>Di-hadron method</a:t>
            </a:r>
            <a:endParaRPr lang="en-US" b="1" dirty="0">
              <a:solidFill>
                <a:srgbClr val="800000"/>
              </a:solidFill>
              <a:cs typeface="Comic Sans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10912" y="3794630"/>
            <a:ext cx="221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cs typeface="Comic Sans MS"/>
              </a:rPr>
              <a:t>Di-jet method</a:t>
            </a:r>
            <a:endParaRPr lang="en-US" b="1" dirty="0">
              <a:solidFill>
                <a:srgbClr val="800000"/>
              </a:solidFill>
              <a:cs typeface="Comic Sans MS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545106" y="1340366"/>
            <a:ext cx="43434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altLang="zh-CN" b="1" dirty="0">
                <a:cs typeface="Comic Sans MS"/>
              </a:rPr>
              <a:t>If </a:t>
            </a:r>
            <a:r>
              <a:rPr lang="en-US" altLang="zh-CN" b="1" dirty="0" smtClean="0">
                <a:cs typeface="Comic Sans MS"/>
              </a:rPr>
              <a:t>we </a:t>
            </a:r>
            <a:r>
              <a:rPr lang="en-US" altLang="zh-CN" b="1" dirty="0">
                <a:cs typeface="Comic Sans MS"/>
              </a:rPr>
              <a:t>choose different </a:t>
            </a:r>
            <a:r>
              <a:rPr lang="en-US" altLang="zh-CN" b="1" i="1" dirty="0">
                <a:cs typeface="Comic Sans MS"/>
              </a:rPr>
              <a:t> </a:t>
            </a:r>
            <a:r>
              <a:rPr lang="en-US" altLang="zh-CN" b="1" i="1" dirty="0" smtClean="0">
                <a:cs typeface="Comic Sans MS"/>
              </a:rPr>
              <a:t>      </a:t>
            </a:r>
            <a:r>
              <a:rPr lang="en-US" altLang="zh-CN" b="1" dirty="0" smtClean="0">
                <a:cs typeface="Comic Sans MS"/>
              </a:rPr>
              <a:t>cut</a:t>
            </a:r>
            <a:r>
              <a:rPr lang="en-US" altLang="zh-CN" b="1" dirty="0">
                <a:cs typeface="Comic Sans MS"/>
              </a:rPr>
              <a:t>, how well can we separate </a:t>
            </a:r>
            <a:r>
              <a:rPr lang="en-US" altLang="zh-CN" b="1" dirty="0" smtClean="0">
                <a:cs typeface="Comic Sans MS"/>
              </a:rPr>
              <a:t>resolved</a:t>
            </a:r>
            <a:r>
              <a:rPr lang="en-US" altLang="zh-CN" b="1" dirty="0">
                <a:cs typeface="Comic Sans MS"/>
              </a:rPr>
              <a:t>/direct </a:t>
            </a:r>
            <a:r>
              <a:rPr lang="en-US" altLang="zh-CN" b="1" dirty="0" smtClean="0">
                <a:cs typeface="Comic Sans MS"/>
              </a:rPr>
              <a:t>processes:</a:t>
            </a:r>
            <a:endParaRPr lang="en-US" altLang="zh-CN" b="1" dirty="0">
              <a:cs typeface="Comic Sans MS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5568159"/>
              </p:ext>
            </p:extLst>
          </p:nvPr>
        </p:nvGraphicFramePr>
        <p:xfrm>
          <a:off x="6748043" y="1405880"/>
          <a:ext cx="365873" cy="297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84" name="Equation" r:id="rId9" imgW="406400" imgH="330200" progId="Equation.DSMT4">
                  <p:embed/>
                </p:oleObj>
              </mc:Choice>
              <mc:Fallback>
                <p:oleObj name="Equation" r:id="rId9" imgW="4064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748043" y="1405880"/>
                        <a:ext cx="365873" cy="297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4406348" y="5345239"/>
            <a:ext cx="47376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b="1" dirty="0" smtClean="0">
                <a:cs typeface="Comic Sans MS"/>
              </a:rPr>
              <a:t>Small </a:t>
            </a:r>
            <a:r>
              <a:rPr lang="en-US" b="1" baseline="-25000" dirty="0" smtClean="0">
                <a:cs typeface="Comic Sans MS"/>
              </a:rPr>
              <a:t>          </a:t>
            </a:r>
            <a:r>
              <a:rPr lang="en-US" b="1" dirty="0" smtClean="0">
                <a:cs typeface="Comic Sans MS"/>
              </a:rPr>
              <a:t>: </a:t>
            </a:r>
            <a:r>
              <a:rPr lang="en-US" b="1" dirty="0">
                <a:cs typeface="Comic Sans MS"/>
              </a:rPr>
              <a:t>mainly resolved contribution</a:t>
            </a:r>
          </a:p>
          <a:p>
            <a:pPr marL="285750" indent="-285750" algn="l">
              <a:buFont typeface="Arial"/>
              <a:buChar char="•"/>
            </a:pPr>
            <a:r>
              <a:rPr lang="en-US" b="1" dirty="0" smtClean="0">
                <a:cs typeface="Comic Sans MS"/>
              </a:rPr>
              <a:t>Large </a:t>
            </a:r>
            <a:r>
              <a:rPr lang="en-US" b="1" i="1" dirty="0">
                <a:cs typeface="Comic Sans MS"/>
              </a:rPr>
              <a:t> </a:t>
            </a:r>
            <a:r>
              <a:rPr lang="en-US" b="1" i="1" dirty="0" smtClean="0">
                <a:cs typeface="Comic Sans MS"/>
              </a:rPr>
              <a:t> </a:t>
            </a:r>
            <a:r>
              <a:rPr lang="en-US" b="1" baseline="-25000" dirty="0" smtClean="0">
                <a:cs typeface="Comic Sans MS"/>
              </a:rPr>
              <a:t>       </a:t>
            </a:r>
            <a:r>
              <a:rPr lang="en-US" b="1" dirty="0" smtClean="0">
                <a:cs typeface="Comic Sans MS"/>
              </a:rPr>
              <a:t>: mainly direct contribution</a:t>
            </a:r>
            <a:endParaRPr lang="en-US" b="1" dirty="0">
              <a:cs typeface="Comic Sans MS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6823115"/>
              </p:ext>
            </p:extLst>
          </p:nvPr>
        </p:nvGraphicFramePr>
        <p:xfrm>
          <a:off x="5344502" y="5404029"/>
          <a:ext cx="365873" cy="297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85" name="Equation" r:id="rId10" imgW="406400" imgH="330200" progId="Equation.DSMT4">
                  <p:embed/>
                </p:oleObj>
              </mc:Choice>
              <mc:Fallback>
                <p:oleObj name="Equation" r:id="rId10" imgW="4064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344502" y="5404029"/>
                        <a:ext cx="365873" cy="297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095963"/>
              </p:ext>
            </p:extLst>
          </p:nvPr>
        </p:nvGraphicFramePr>
        <p:xfrm>
          <a:off x="5337483" y="5677785"/>
          <a:ext cx="365873" cy="297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86" name="Equation" r:id="rId12" imgW="406400" imgH="330200" progId="Equation.DSMT4">
                  <p:embed/>
                </p:oleObj>
              </mc:Choice>
              <mc:Fallback>
                <p:oleObj name="Equation" r:id="rId12" imgW="4064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37483" y="5677785"/>
                        <a:ext cx="365873" cy="297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55847" y="6051000"/>
            <a:ext cx="8325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cs typeface="Comic Sans MS"/>
              </a:rPr>
              <a:t>Di-jet method shows better separation </a:t>
            </a:r>
            <a:r>
              <a:rPr lang="en-US" altLang="zh-CN" b="1" dirty="0" smtClean="0">
                <a:cs typeface="Comic Sans MS"/>
              </a:rPr>
              <a:t>of</a:t>
            </a:r>
            <a:r>
              <a:rPr lang="en-US" b="1" dirty="0" smtClean="0">
                <a:cs typeface="Comic Sans MS"/>
              </a:rPr>
              <a:t> resolved and direct photon </a:t>
            </a:r>
            <a:endParaRPr lang="en-US" b="1" dirty="0">
              <a:cs typeface="Comic Sans M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37483" y="3794431"/>
            <a:ext cx="146628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cs typeface="Comic Sans MS"/>
              </a:rPr>
              <a:t>Di-hadron</a:t>
            </a:r>
          </a:p>
          <a:p>
            <a:endParaRPr lang="en-US" b="1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3841805" y="3670092"/>
            <a:ext cx="501084" cy="317500"/>
          </a:xfrm>
          <a:prstGeom prst="rightArrow">
            <a:avLst/>
          </a:prstGeom>
          <a:solidFill>
            <a:schemeClr val="tx1">
              <a:alpha val="48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706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Quark jet and gluon jet</a:t>
            </a:r>
            <a:endParaRPr lang="en-US" dirty="0"/>
          </a:p>
        </p:txBody>
      </p:sp>
      <p:pic>
        <p:nvPicPr>
          <p:cNvPr id="8" name="Picture 7" descr="Efrac_R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215" y="1681382"/>
            <a:ext cx="6185176" cy="4188902"/>
          </a:xfrm>
          <a:prstGeom prst="rect">
            <a:avLst/>
          </a:prstGeom>
        </p:spPr>
      </p:pic>
      <p:sp>
        <p:nvSpPr>
          <p:cNvPr id="9" name="Isosceles Triangle 8"/>
          <p:cNvSpPr/>
          <p:nvPr/>
        </p:nvSpPr>
        <p:spPr>
          <a:xfrm rot="10800000">
            <a:off x="1104029" y="2997784"/>
            <a:ext cx="560595" cy="1647636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rot="10800000">
            <a:off x="715046" y="2997784"/>
            <a:ext cx="1344287" cy="1647636"/>
          </a:xfrm>
          <a:prstGeom prst="triangl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7000"/>
                </a:schemeClr>
              </a:gs>
            </a:gsLst>
            <a:lin ang="16200000" scaled="0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>
            <a:off x="1387189" y="2997784"/>
            <a:ext cx="27743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55726" y="2617010"/>
            <a:ext cx="308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104029" y="2502590"/>
            <a:ext cx="0" cy="4951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674014" y="2514032"/>
            <a:ext cx="0" cy="49519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5730374"/>
              </p:ext>
            </p:extLst>
          </p:nvPr>
        </p:nvGraphicFramePr>
        <p:xfrm>
          <a:off x="1163625" y="2338867"/>
          <a:ext cx="455236" cy="341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10" name="Equation" r:id="rId4" imgW="355600" imgH="266700" progId="Equation.DSMT4">
                  <p:embed/>
                </p:oleObj>
              </mc:Choice>
              <mc:Fallback>
                <p:oleObj name="Equation" r:id="rId4" imgW="355600" imgH="26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63625" y="2338867"/>
                        <a:ext cx="455236" cy="3414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Connector 17"/>
          <p:cNvCxnSpPr/>
          <p:nvPr/>
        </p:nvCxnSpPr>
        <p:spPr>
          <a:xfrm>
            <a:off x="715046" y="1990894"/>
            <a:ext cx="0" cy="10244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059333" y="1990894"/>
            <a:ext cx="0" cy="10123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2021264"/>
              </p:ext>
            </p:extLst>
          </p:nvPr>
        </p:nvGraphicFramePr>
        <p:xfrm>
          <a:off x="1166936" y="1875896"/>
          <a:ext cx="451925" cy="3823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11" name="Equation" r:id="rId6" imgW="330200" imgH="279400" progId="Equation.DSMT4">
                  <p:embed/>
                </p:oleObj>
              </mc:Choice>
              <mc:Fallback>
                <p:oleObj name="Equation" r:id="rId6" imgW="3302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66936" y="1875896"/>
                        <a:ext cx="451925" cy="3823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354662" y="1417638"/>
            <a:ext cx="1464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Jet profile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43922" y="5570181"/>
            <a:ext cx="84428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/>
              <a:t>Quark jet is more collimated than gluon jet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 smtClean="0"/>
              <a:t>Choose a R cut with maximum </a:t>
            </a:r>
            <a:r>
              <a:rPr lang="en-US" dirty="0"/>
              <a:t>difference </a:t>
            </a:r>
            <a:r>
              <a:rPr lang="en-US" dirty="0" smtClean="0"/>
              <a:t>value of jet profile, give possibility of   types of jets</a:t>
            </a:r>
            <a:endParaRPr lang="en-US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652848"/>
              </p:ext>
            </p:extLst>
          </p:nvPr>
        </p:nvGraphicFramePr>
        <p:xfrm>
          <a:off x="1559606" y="1258627"/>
          <a:ext cx="511162" cy="742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12" name="Equation" r:id="rId8" imgW="393700" imgH="571500" progId="Equation.DSMT4">
                  <p:embed/>
                </p:oleObj>
              </mc:Choice>
              <mc:Fallback>
                <p:oleObj name="Equation" r:id="rId8" imgW="393700" imgH="571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59606" y="1258627"/>
                        <a:ext cx="511162" cy="7420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933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>
                <a:latin typeface="Symbol" charset="2"/>
                <a:cs typeface="Symbol" charset="2"/>
              </a:rPr>
              <a:t>h</a:t>
            </a:r>
            <a:r>
              <a:rPr lang="en-US" i="1" baseline="-25000" dirty="0" err="1" smtClean="0"/>
              <a:t>LAB</a:t>
            </a:r>
            <a:r>
              <a:rPr lang="en-US" i="1" baseline="-25000" dirty="0" smtClean="0"/>
              <a:t> </a:t>
            </a:r>
            <a:r>
              <a:rPr lang="en-US" dirty="0" smtClean="0"/>
              <a:t>separation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10912" y="1417638"/>
            <a:ext cx="221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cs typeface="Comic Sans MS"/>
              </a:rPr>
              <a:t>Di-hadron method</a:t>
            </a:r>
            <a:endParaRPr lang="en-US" b="1" dirty="0">
              <a:solidFill>
                <a:srgbClr val="800000"/>
              </a:solidFill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38116" y="1417638"/>
            <a:ext cx="221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cs typeface="Comic Sans MS"/>
              </a:rPr>
              <a:t>Di-jet method</a:t>
            </a:r>
            <a:endParaRPr lang="en-US" b="1" dirty="0">
              <a:solidFill>
                <a:srgbClr val="800000"/>
              </a:solidFill>
              <a:cs typeface="Comic Sans MS"/>
            </a:endParaRPr>
          </a:p>
        </p:txBody>
      </p:sp>
      <p:pic>
        <p:nvPicPr>
          <p:cNvPr id="8" name="Picture 1" descr="eta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0" r="11812" b="1"/>
          <a:stretch/>
        </p:blipFill>
        <p:spPr bwMode="auto">
          <a:xfrm>
            <a:off x="665393" y="1786970"/>
            <a:ext cx="3456022" cy="258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elke7.ep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0" r="11428" b="1"/>
          <a:stretch/>
        </p:blipFill>
        <p:spPr bwMode="auto">
          <a:xfrm>
            <a:off x="4862453" y="1786970"/>
            <a:ext cx="3471051" cy="258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596544" y="4393756"/>
            <a:ext cx="80960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marL="285750" indent="-285750" algn="l">
              <a:buFont typeface="Arial"/>
              <a:buChar char="•"/>
            </a:pPr>
            <a:r>
              <a:rPr lang="en-US" sz="1800" dirty="0"/>
              <a:t>    </a:t>
            </a:r>
            <a:r>
              <a:rPr lang="en-US" sz="1800" b="1" dirty="0">
                <a:latin typeface="+mn-lt"/>
                <a:cs typeface="Comic Sans MS"/>
              </a:rPr>
              <a:t>For  </a:t>
            </a:r>
            <a:r>
              <a:rPr lang="en-US" sz="1800" b="1" dirty="0" smtClean="0">
                <a:solidFill>
                  <a:srgbClr val="000000"/>
                </a:solidFill>
                <a:latin typeface="+mn-lt"/>
                <a:cs typeface="Comic Sans MS"/>
              </a:rPr>
              <a:t>both methods:</a:t>
            </a:r>
          </a:p>
          <a:p>
            <a:pPr marL="1028700" lvl="1">
              <a:buFont typeface="Wingdings" charset="2"/>
              <a:buChar char="Ø"/>
            </a:pPr>
            <a:r>
              <a:rPr lang="en-US" sz="1800" b="1" dirty="0" smtClean="0">
                <a:solidFill>
                  <a:srgbClr val="000000"/>
                </a:solidFill>
                <a:latin typeface="+mn-lt"/>
                <a:cs typeface="Comic Sans MS"/>
              </a:rPr>
              <a:t>  - At positive </a:t>
            </a:r>
            <a:r>
              <a:rPr lang="en-US" sz="1800" b="1" i="1" dirty="0" smtClean="0">
                <a:solidFill>
                  <a:srgbClr val="000000"/>
                </a:solidFill>
                <a:latin typeface="+mn-lt"/>
                <a:cs typeface="Comic Sans MS"/>
              </a:rPr>
              <a:t>        </a:t>
            </a:r>
            <a:r>
              <a:rPr lang="en-US" sz="1800" b="1" dirty="0" smtClean="0">
                <a:solidFill>
                  <a:srgbClr val="000000"/>
                </a:solidFill>
                <a:latin typeface="+mn-lt"/>
                <a:cs typeface="Comic Sans MS"/>
              </a:rPr>
              <a:t>, especially </a:t>
            </a:r>
            <a:r>
              <a:rPr lang="en-US" sz="1800" b="1" i="1" dirty="0">
                <a:solidFill>
                  <a:srgbClr val="000000"/>
                </a:solidFill>
                <a:latin typeface="+mn-lt"/>
                <a:cs typeface="Comic Sans MS"/>
              </a:rPr>
              <a:t> </a:t>
            </a:r>
            <a:r>
              <a:rPr lang="en-US" sz="1800" b="1" i="1" dirty="0" smtClean="0">
                <a:solidFill>
                  <a:srgbClr val="000000"/>
                </a:solidFill>
                <a:latin typeface="+mn-lt"/>
                <a:cs typeface="Comic Sans MS"/>
              </a:rPr>
              <a:t>              </a:t>
            </a:r>
            <a:r>
              <a:rPr lang="en-US" sz="1800" b="1" dirty="0" smtClean="0">
                <a:solidFill>
                  <a:srgbClr val="000000"/>
                </a:solidFill>
                <a:latin typeface="+mn-lt"/>
                <a:cs typeface="Comic Sans MS"/>
              </a:rPr>
              <a:t>, the cross section is dominated by resolved process.</a:t>
            </a:r>
            <a:endParaRPr lang="en-US" sz="1800" b="1" dirty="0">
              <a:solidFill>
                <a:srgbClr val="000000"/>
              </a:solidFill>
              <a:latin typeface="+mn-lt"/>
              <a:cs typeface="Comic Sans MS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448558"/>
              </p:ext>
            </p:extLst>
          </p:nvPr>
        </p:nvGraphicFramePr>
        <p:xfrm>
          <a:off x="3019200" y="4736506"/>
          <a:ext cx="4064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276" name="Equation" r:id="rId6" imgW="406400" imgH="254000" progId="Equation.DSMT4">
                  <p:embed/>
                </p:oleObj>
              </mc:Choice>
              <mc:Fallback>
                <p:oleObj name="Equation" r:id="rId6" imgW="4064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019200" y="4736506"/>
                        <a:ext cx="4064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6729432"/>
              </p:ext>
            </p:extLst>
          </p:nvPr>
        </p:nvGraphicFramePr>
        <p:xfrm>
          <a:off x="4512262" y="4736506"/>
          <a:ext cx="7239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277" name="Equation" r:id="rId8" imgW="723900" imgH="254000" progId="Equation.DSMT4">
                  <p:embed/>
                </p:oleObj>
              </mc:Choice>
              <mc:Fallback>
                <p:oleObj name="Equation" r:id="rId8" imgW="7239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12262" y="4736506"/>
                        <a:ext cx="7239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795065" y="5564321"/>
            <a:ext cx="6538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0000FF"/>
                </a:solidFill>
                <a:latin typeface="Comic Sans MS"/>
                <a:ea typeface="Lucida Grande"/>
                <a:cs typeface="Comic Sans MS"/>
              </a:rPr>
              <a:t> </a:t>
            </a:r>
            <a:r>
              <a:rPr lang="en-US" b="1" i="1" dirty="0" smtClean="0">
                <a:solidFill>
                  <a:srgbClr val="0000FF"/>
                </a:solidFill>
                <a:latin typeface="Comic Sans MS"/>
                <a:ea typeface="Lucida Grande"/>
                <a:cs typeface="Comic Sans MS"/>
              </a:rPr>
              <a:t>     </a:t>
            </a:r>
            <a:r>
              <a:rPr lang="en-US" b="1" dirty="0" smtClean="0">
                <a:solidFill>
                  <a:srgbClr val="000000"/>
                </a:solidFill>
                <a:ea typeface="Lucida Grande"/>
                <a:cs typeface="Comic Sans MS"/>
              </a:rPr>
              <a:t>distribution of associate </a:t>
            </a:r>
            <a:r>
              <a:rPr lang="en-US" altLang="zh-CN" b="1" dirty="0" smtClean="0">
                <a:solidFill>
                  <a:srgbClr val="000000"/>
                </a:solidFill>
                <a:ea typeface="Lucida Grande"/>
                <a:cs typeface="Comic Sans MS"/>
              </a:rPr>
              <a:t>hadron/</a:t>
            </a:r>
            <a:r>
              <a:rPr lang="en-US" b="1" dirty="0" smtClean="0">
                <a:solidFill>
                  <a:srgbClr val="000000"/>
                </a:solidFill>
                <a:ea typeface="Lucida Grande"/>
                <a:cs typeface="Comic Sans MS"/>
              </a:rPr>
              <a:t>jet shows the same results</a:t>
            </a:r>
            <a:endParaRPr lang="en-US" b="1" dirty="0">
              <a:solidFill>
                <a:srgbClr val="000000"/>
              </a:solidFill>
              <a:cs typeface="Comic Sans MS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174601"/>
              </p:ext>
            </p:extLst>
          </p:nvPr>
        </p:nvGraphicFramePr>
        <p:xfrm>
          <a:off x="1818583" y="5629795"/>
          <a:ext cx="6223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278" name="Equation" r:id="rId10" imgW="622300" imgH="292100" progId="Equation.DSMT4">
                  <p:embed/>
                </p:oleObj>
              </mc:Choice>
              <mc:Fallback>
                <p:oleObj name="Equation" r:id="rId10" imgW="6223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818583" y="5629795"/>
                        <a:ext cx="6223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86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>
                <a:solidFill>
                  <a:srgbClr val="000000"/>
                </a:solidFill>
                <a:latin typeface="Garamond"/>
                <a:ea typeface="+mn-ea"/>
                <a:cs typeface="Garamond"/>
              </a:rPr>
              <a:t>Motivation</a:t>
            </a:r>
          </a:p>
        </p:txBody>
      </p:sp>
      <p:pic>
        <p:nvPicPr>
          <p:cNvPr id="6" name="Picture 3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1" r="9517"/>
          <a:stretch/>
        </p:blipFill>
        <p:spPr bwMode="auto">
          <a:xfrm>
            <a:off x="563938" y="1330722"/>
            <a:ext cx="3662232" cy="383205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/>
          <p:cNvGrpSpPr/>
          <p:nvPr/>
        </p:nvGrpSpPr>
        <p:grpSpPr>
          <a:xfrm>
            <a:off x="4850859" y="1792784"/>
            <a:ext cx="3996597" cy="3253664"/>
            <a:chOff x="4923801" y="2142628"/>
            <a:chExt cx="4079462" cy="4033273"/>
          </a:xfrm>
        </p:grpSpPr>
        <p:pic>
          <p:nvPicPr>
            <p:cNvPr id="8" name="Picture 5" descr="lam-rho4-q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86" r="6433"/>
            <a:stretch>
              <a:fillRect/>
            </a:stretch>
          </p:blipFill>
          <p:spPr bwMode="auto">
            <a:xfrm>
              <a:off x="4923801" y="2142628"/>
              <a:ext cx="4079462" cy="403327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7321826" y="5367130"/>
              <a:ext cx="11605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30000" dirty="0" smtClean="0"/>
                <a:t>2</a:t>
              </a:r>
              <a:r>
                <a:rPr lang="en-US" dirty="0" smtClean="0"/>
                <a:t>=Q</a:t>
              </a:r>
              <a:r>
                <a:rPr lang="en-US" baseline="30000" dirty="0" smtClean="0"/>
                <a:t>2</a:t>
              </a:r>
              <a:r>
                <a:rPr lang="en-US" baseline="-25000" dirty="0" smtClean="0"/>
                <a:t>eff</a:t>
              </a:r>
              <a:endParaRPr lang="en-US" baseline="-25000" dirty="0"/>
            </a:p>
          </p:txBody>
        </p:sp>
      </p:grpSp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563224"/>
              </p:ext>
            </p:extLst>
          </p:nvPr>
        </p:nvGraphicFramePr>
        <p:xfrm>
          <a:off x="763588" y="5046663"/>
          <a:ext cx="3670300" cy="617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02" name="Equation" r:id="rId6" imgW="4076700" imgH="685800" progId="Equation.DSMT4">
                  <p:embed/>
                </p:oleObj>
              </mc:Choice>
              <mc:Fallback>
                <p:oleObj name="Equation" r:id="rId6" imgW="407670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3588" y="5046663"/>
                        <a:ext cx="3670300" cy="6175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0099276"/>
              </p:ext>
            </p:extLst>
          </p:nvPr>
        </p:nvGraphicFramePr>
        <p:xfrm>
          <a:off x="3428460" y="5872277"/>
          <a:ext cx="14224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03" name="Equation" r:id="rId8" imgW="1422400" imgH="279400" progId="Equation.DSMT4">
                  <p:embed/>
                </p:oleObj>
              </mc:Choice>
              <mc:Fallback>
                <p:oleObj name="Equation" r:id="rId8" imgW="14224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8460" y="5872277"/>
                        <a:ext cx="1422400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569915"/>
              </p:ext>
            </p:extLst>
          </p:nvPr>
        </p:nvGraphicFramePr>
        <p:xfrm>
          <a:off x="2511466" y="5859577"/>
          <a:ext cx="7239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04" name="Equation" r:id="rId10" imgW="723900" imgH="292100" progId="Equation.DSMT4">
                  <p:embed/>
                </p:oleObj>
              </mc:Choice>
              <mc:Fallback>
                <p:oleObj name="Equation" r:id="rId10" imgW="723900" imgH="292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1466" y="5859577"/>
                        <a:ext cx="723900" cy="2921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150236"/>
              </p:ext>
            </p:extLst>
          </p:nvPr>
        </p:nvGraphicFramePr>
        <p:xfrm>
          <a:off x="768350" y="5872163"/>
          <a:ext cx="14224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05" name="Equation" r:id="rId12" imgW="1422400" imgH="279400" progId="Equation.DSMT4">
                  <p:embed/>
                </p:oleObj>
              </mc:Choice>
              <mc:Fallback>
                <p:oleObj name="Equation" r:id="rId12" imgW="14224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50" y="5872163"/>
                        <a:ext cx="1422400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flipV="1">
            <a:off x="2065949" y="5579712"/>
            <a:ext cx="486072" cy="251902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235366" y="5579450"/>
            <a:ext cx="98994" cy="271633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4276653" y="5579450"/>
            <a:ext cx="150792" cy="251901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7109597"/>
              </p:ext>
            </p:extLst>
          </p:nvPr>
        </p:nvGraphicFramePr>
        <p:xfrm>
          <a:off x="6649955" y="1479256"/>
          <a:ext cx="813200" cy="317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06" name="Equation" r:id="rId14" imgW="749300" imgH="292100" progId="Equation.DSMT4">
                  <p:embed/>
                </p:oleObj>
              </mc:Choice>
              <mc:Fallback>
                <p:oleObj name="Equation" r:id="rId14" imgW="7493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649955" y="1479256"/>
                        <a:ext cx="813200" cy="3170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>
          <a:xfrm>
            <a:off x="5007292" y="5227946"/>
            <a:ext cx="39378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Structure functions at the same </a:t>
            </a:r>
            <a:r>
              <a:rPr lang="en-US" dirty="0">
                <a:solidFill>
                  <a:srgbClr val="000000"/>
                </a:solidFill>
                <a:latin typeface="Garamond"/>
                <a:cs typeface="Garamond"/>
              </a:rPr>
              <a:t>Q</a:t>
            </a:r>
            <a:r>
              <a:rPr lang="en-US" baseline="30000" dirty="0">
                <a:solidFill>
                  <a:srgbClr val="000000"/>
                </a:solidFill>
                <a:latin typeface="Garamond"/>
                <a:cs typeface="Garamond"/>
              </a:rPr>
              <a:t>2</a:t>
            </a:r>
            <a:r>
              <a:rPr lang="en-US" dirty="0">
                <a:solidFill>
                  <a:srgbClr val="000000"/>
                </a:solidFill>
                <a:latin typeface="Garamond"/>
                <a:cs typeface="Garamond"/>
              </a:rPr>
              <a:t> for </a:t>
            </a:r>
            <a:r>
              <a:rPr lang="en-US" dirty="0" err="1">
                <a:solidFill>
                  <a:srgbClr val="000000"/>
                </a:solidFill>
                <a:latin typeface="Garamond"/>
                <a:cs typeface="Garamond"/>
              </a:rPr>
              <a:t>eA</a:t>
            </a:r>
            <a:r>
              <a:rPr lang="en-US" dirty="0">
                <a:solidFill>
                  <a:srgbClr val="000000"/>
                </a:solidFill>
                <a:latin typeface="Garamond"/>
                <a:cs typeface="Garamond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for polarized </a:t>
            </a:r>
            <a:r>
              <a:rPr lang="en-US" dirty="0" err="1">
                <a:solidFill>
                  <a:srgbClr val="000000"/>
                </a:solidFill>
                <a:latin typeface="Garamond"/>
                <a:cs typeface="Garamond"/>
              </a:rPr>
              <a:t>ep</a:t>
            </a:r>
            <a:r>
              <a:rPr lang="en-US" dirty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</a:p>
          <a:p>
            <a:pPr marL="285750" indent="-285750" algn="just">
              <a:buClr>
                <a:srgbClr val="3366FF"/>
              </a:buClr>
              <a:buFont typeface="Wingdings" charset="2"/>
              <a:buChar char="§"/>
            </a:pPr>
            <a:r>
              <a:rPr lang="en-US" dirty="0">
                <a:solidFill>
                  <a:srgbClr val="000000"/>
                </a:solidFill>
                <a:latin typeface="Garamond"/>
                <a:cs typeface="Garamond"/>
              </a:rPr>
              <a:t>Photon structure as </a:t>
            </a:r>
            <a:r>
              <a:rPr lang="en-US" dirty="0" err="1">
                <a:solidFill>
                  <a:srgbClr val="000000"/>
                </a:solidFill>
                <a:latin typeface="Garamond"/>
                <a:cs typeface="Garamond"/>
              </a:rPr>
              <a:t>fct</a:t>
            </a:r>
            <a:r>
              <a:rPr lang="en-US" dirty="0">
                <a:solidFill>
                  <a:srgbClr val="000000"/>
                </a:solidFill>
                <a:latin typeface="Garamond"/>
                <a:cs typeface="Garamond"/>
              </a:rPr>
              <a:t>. of Q</a:t>
            </a:r>
            <a:r>
              <a:rPr lang="en-US" baseline="30000" dirty="0">
                <a:solidFill>
                  <a:srgbClr val="000000"/>
                </a:solidFill>
                <a:latin typeface="Garamond"/>
                <a:cs typeface="Garamond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4998" y="5851083"/>
            <a:ext cx="1626812" cy="369332"/>
          </a:xfrm>
          <a:prstGeom prst="rect">
            <a:avLst/>
          </a:prstGeom>
          <a:noFill/>
          <a:ln>
            <a:solidFill>
              <a:srgbClr val="33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384522" y="5872277"/>
            <a:ext cx="949838" cy="369332"/>
          </a:xfrm>
          <a:prstGeom prst="rect">
            <a:avLst/>
          </a:prstGeom>
          <a:noFill/>
          <a:ln>
            <a:solidFill>
              <a:srgbClr val="33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428460" y="5872277"/>
            <a:ext cx="1433718" cy="369332"/>
          </a:xfrm>
          <a:prstGeom prst="rect">
            <a:avLst/>
          </a:prstGeom>
          <a:noFill/>
          <a:ln>
            <a:solidFill>
              <a:srgbClr val="33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533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>
                <a:latin typeface="Garamond"/>
                <a:cs typeface="Garamond"/>
              </a:rPr>
              <a:t>I</a:t>
            </a:r>
            <a:r>
              <a:rPr lang="en-US" sz="4800" dirty="0" smtClean="0">
                <a:latin typeface="Garamond"/>
                <a:cs typeface="Garamond"/>
              </a:rPr>
              <a:t>ntroduction</a:t>
            </a:r>
            <a:endParaRPr lang="en-US" sz="4800" dirty="0">
              <a:latin typeface="Garamond"/>
              <a:cs typeface="Garamond"/>
            </a:endParaRPr>
          </a:p>
        </p:txBody>
      </p:sp>
      <p:pic>
        <p:nvPicPr>
          <p:cNvPr id="12" name="Picture 11" descr="Di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58" y="1558795"/>
            <a:ext cx="2338668" cy="1829791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 cmpd="sng">
            <a:solidFill>
              <a:schemeClr val="tx1"/>
            </a:solidFill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sp>
        <p:nvSpPr>
          <p:cNvPr id="9" name="Oval 8"/>
          <p:cNvSpPr/>
          <p:nvPr/>
        </p:nvSpPr>
        <p:spPr>
          <a:xfrm>
            <a:off x="1277396" y="2286905"/>
            <a:ext cx="529471" cy="410466"/>
          </a:xfrm>
          <a:prstGeom prst="ellipse">
            <a:avLst/>
          </a:prstGeom>
          <a:solidFill>
            <a:schemeClr val="accent2">
              <a:alpha val="19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81631" y="1445574"/>
            <a:ext cx="60051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Behavior of the exchanged photon: Bare photon stat</a:t>
            </a:r>
            <a:r>
              <a:rPr lang="en-US" altLang="zh-CN" dirty="0" smtClean="0">
                <a:latin typeface="Garamond"/>
                <a:cs typeface="Garamond"/>
              </a:rPr>
              <a:t>e</a:t>
            </a:r>
            <a:r>
              <a:rPr lang="zh-CN" altLang="en-US" dirty="0" smtClean="0">
                <a:latin typeface="Garamond"/>
                <a:cs typeface="Garamond"/>
              </a:rPr>
              <a:t>，</a:t>
            </a:r>
            <a:r>
              <a:rPr lang="en-US" b="1" dirty="0" err="1" smtClean="0">
                <a:solidFill>
                  <a:srgbClr val="3366FF"/>
                </a:solidFill>
                <a:latin typeface="Garamond"/>
                <a:cs typeface="Garamond"/>
              </a:rPr>
              <a:t>Hadronic</a:t>
            </a:r>
            <a:r>
              <a:rPr lang="en-US" b="1" dirty="0" smtClean="0">
                <a:solidFill>
                  <a:srgbClr val="3366FF"/>
                </a:solidFill>
                <a:latin typeface="Garamond"/>
                <a:cs typeface="Garamond"/>
              </a:rPr>
              <a:t> photon state</a:t>
            </a:r>
          </a:p>
          <a:p>
            <a:pPr marL="342900" indent="-342900">
              <a:buClr>
                <a:srgbClr val="3366FF"/>
              </a:buClr>
              <a:buFont typeface="Wingdings" charset="2"/>
              <a:buChar char="§"/>
            </a:pPr>
            <a:r>
              <a:rPr lang="en-US" dirty="0">
                <a:latin typeface="Garamond"/>
                <a:cs typeface="Garamond"/>
              </a:rPr>
              <a:t>Photon can be superposition of above states</a:t>
            </a:r>
            <a:r>
              <a:rPr lang="en-US" dirty="0" smtClean="0">
                <a:latin typeface="Garamond"/>
                <a:cs typeface="Garamond"/>
              </a:rPr>
              <a:t>!</a:t>
            </a:r>
          </a:p>
          <a:p>
            <a:pPr marL="342900" lvl="1" indent="-342900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The “internal structure” of photons is a manifestation of </a:t>
            </a:r>
            <a:r>
              <a:rPr lang="en-US" b="1" dirty="0">
                <a:solidFill>
                  <a:srgbClr val="3366FF"/>
                </a:solidFill>
                <a:latin typeface="Garamond"/>
                <a:cs typeface="Garamond"/>
              </a:rPr>
              <a:t>quantum fluctuations</a:t>
            </a:r>
            <a:r>
              <a:rPr lang="zh-CN" altLang="en-US" b="1" dirty="0">
                <a:solidFill>
                  <a:srgbClr val="3366FF"/>
                </a:solidFill>
                <a:latin typeface="Garamond"/>
                <a:cs typeface="Garamond"/>
              </a:rPr>
              <a:t>：</a:t>
            </a:r>
            <a:r>
              <a:rPr lang="en-US" dirty="0">
                <a:latin typeface="Garamond"/>
                <a:cs typeface="Garamond"/>
                <a:sym typeface="Times New Roman Bold"/>
              </a:rPr>
              <a:t>Photon splits into </a:t>
            </a:r>
            <a:r>
              <a:rPr lang="en-US" dirty="0" err="1">
                <a:latin typeface="Garamond"/>
                <a:cs typeface="Garamond"/>
                <a:sym typeface="Times New Roman Bold"/>
              </a:rPr>
              <a:t>parton</a:t>
            </a:r>
            <a:r>
              <a:rPr lang="en-US" dirty="0">
                <a:latin typeface="Garamond"/>
                <a:cs typeface="Garamond"/>
                <a:sym typeface="Times New Roman Bold"/>
              </a:rPr>
              <a:t> content</a:t>
            </a:r>
          </a:p>
          <a:p>
            <a:pPr marL="342900" lvl="1" indent="-342900">
              <a:buClr>
                <a:srgbClr val="3366FF"/>
              </a:buClr>
              <a:buFont typeface="Wingdings" charset="2"/>
              <a:buChar char="§"/>
            </a:pPr>
            <a:r>
              <a:rPr lang="en-US" dirty="0">
                <a:latin typeface="Garamond"/>
                <a:cs typeface="Garamond"/>
                <a:sym typeface="Times New Roman Bold"/>
              </a:rPr>
              <a:t>We measure the photon structure </a:t>
            </a:r>
            <a:r>
              <a:rPr lang="en-US" dirty="0" smtClean="0">
                <a:latin typeface="Garamond"/>
                <a:cs typeface="Garamond"/>
                <a:sym typeface="Times New Roman Bold"/>
              </a:rPr>
              <a:t>in</a:t>
            </a:r>
            <a:r>
              <a:rPr lang="en-US" b="1" dirty="0" smtClean="0">
                <a:solidFill>
                  <a:srgbClr val="FF6600"/>
                </a:solidFill>
                <a:latin typeface="Garamond"/>
                <a:cs typeface="Garamond"/>
                <a:sym typeface="Times New Roman Bold"/>
              </a:rPr>
              <a:t> </a:t>
            </a:r>
            <a:r>
              <a:rPr lang="en-US" b="1" dirty="0" err="1" smtClean="0">
                <a:solidFill>
                  <a:srgbClr val="3366FF"/>
                </a:solidFill>
                <a:latin typeface="Garamond"/>
                <a:cs typeface="Garamond"/>
                <a:sym typeface="Times New Roman Bold"/>
              </a:rPr>
              <a:t>photoproduction</a:t>
            </a:r>
            <a:r>
              <a:rPr lang="zh-CN" altLang="en-US" b="1" dirty="0" smtClean="0">
                <a:solidFill>
                  <a:srgbClr val="3366FF"/>
                </a:solidFill>
                <a:latin typeface="Garamond"/>
                <a:cs typeface="Garamond"/>
                <a:sym typeface="Times New Roman Bold"/>
              </a:rPr>
              <a:t>：</a:t>
            </a:r>
            <a:r>
              <a:rPr lang="en-US" dirty="0">
                <a:latin typeface="Garamond"/>
                <a:cs typeface="Garamond"/>
                <a:sym typeface="Times New Roman Bold"/>
              </a:rPr>
              <a:t>Low Q</a:t>
            </a:r>
            <a:r>
              <a:rPr lang="en-US" baseline="30000" dirty="0">
                <a:latin typeface="Garamond"/>
                <a:cs typeface="Garamond"/>
                <a:sym typeface="Times New Roman Bold"/>
              </a:rPr>
              <a:t>2</a:t>
            </a:r>
            <a:r>
              <a:rPr lang="en-US" dirty="0">
                <a:latin typeface="Garamond"/>
                <a:cs typeface="Garamond"/>
                <a:sym typeface="Times New Roman Bold"/>
              </a:rPr>
              <a:t> </a:t>
            </a:r>
            <a:r>
              <a:rPr lang="en-US" dirty="0" smtClean="0">
                <a:latin typeface="Garamond"/>
                <a:cs typeface="Garamond"/>
                <a:sym typeface="Times New Roman Bold"/>
              </a:rPr>
              <a:t>events</a:t>
            </a:r>
            <a:r>
              <a:rPr lang="en-US" altLang="zh-CN" b="1" dirty="0" smtClean="0">
                <a:latin typeface="Garamond"/>
                <a:cs typeface="Garamond"/>
                <a:sym typeface="Times New Roman Bold"/>
              </a:rPr>
              <a:t> </a:t>
            </a:r>
            <a:endParaRPr lang="en-US" dirty="0">
              <a:latin typeface="Garamond"/>
              <a:cs typeface="Garamond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3547693"/>
              </p:ext>
            </p:extLst>
          </p:nvPr>
        </p:nvGraphicFramePr>
        <p:xfrm>
          <a:off x="7148258" y="2058272"/>
          <a:ext cx="918190" cy="274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2" name="Equation" r:id="rId4" imgW="762000" imgH="228600" progId="Equation.3">
                  <p:embed/>
                </p:oleObj>
              </mc:Choice>
              <mc:Fallback>
                <p:oleObj name="Equation" r:id="rId4" imgW="762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48258" y="2058272"/>
                        <a:ext cx="918190" cy="2743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681631" y="4187150"/>
            <a:ext cx="6197787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3366FF"/>
              </a:buClr>
              <a:buFont typeface="Wingdings" charset="2"/>
              <a:buChar char="§"/>
            </a:pPr>
            <a:r>
              <a:rPr lang="en-US" b="1" dirty="0" err="1" smtClean="0">
                <a:solidFill>
                  <a:srgbClr val="3366FF"/>
                </a:solidFill>
                <a:latin typeface="Garamond"/>
                <a:cs typeface="Garamond"/>
              </a:rPr>
              <a:t>Unpolarized</a:t>
            </a:r>
            <a:r>
              <a:rPr lang="en-US" b="1" dirty="0" smtClean="0">
                <a:solidFill>
                  <a:srgbClr val="3366FF"/>
                </a:solidFill>
                <a:latin typeface="Garamond"/>
                <a:cs typeface="Garamond"/>
              </a:rPr>
              <a:t> photon structure:</a:t>
            </a:r>
          </a:p>
          <a:p>
            <a:pPr lvl="1">
              <a:buClr>
                <a:srgbClr val="3366FF"/>
              </a:buClr>
            </a:pPr>
            <a:r>
              <a:rPr lang="en-US" dirty="0" smtClean="0">
                <a:latin typeface="Garamond"/>
                <a:cs typeface="Garamond"/>
              </a:rPr>
              <a:t>arXiv:9504004, arXiv:9710018, </a:t>
            </a:r>
            <a:r>
              <a:rPr lang="tr-TR" dirty="0" err="1" smtClean="0">
                <a:latin typeface="Garamond"/>
                <a:cs typeface="Garamond"/>
              </a:rPr>
              <a:t>Eur</a:t>
            </a:r>
            <a:r>
              <a:rPr lang="tr-TR" dirty="0" smtClean="0">
                <a:latin typeface="Garamond"/>
                <a:cs typeface="Garamond"/>
              </a:rPr>
              <a:t>. </a:t>
            </a:r>
            <a:r>
              <a:rPr lang="tr-TR" dirty="0" err="1" smtClean="0">
                <a:latin typeface="Garamond"/>
                <a:cs typeface="Garamond"/>
              </a:rPr>
              <a:t>Phys</a:t>
            </a:r>
            <a:r>
              <a:rPr lang="tr-TR" dirty="0" smtClean="0">
                <a:latin typeface="Garamond"/>
                <a:cs typeface="Garamond"/>
              </a:rPr>
              <a:t>. J. C 10, 363-372 (1999), DESY 97-164</a:t>
            </a:r>
            <a:endParaRPr lang="en-US" b="1" dirty="0" smtClean="0">
              <a:latin typeface="Garamond"/>
              <a:cs typeface="Garamond"/>
            </a:endParaRPr>
          </a:p>
          <a:p>
            <a:pPr marL="342900" indent="-342900">
              <a:buClr>
                <a:srgbClr val="3366FF"/>
              </a:buClr>
              <a:buFont typeface="Wingdings" charset="2"/>
              <a:buChar char="§"/>
            </a:pPr>
            <a:r>
              <a:rPr lang="en-US" b="1" dirty="0" smtClean="0">
                <a:solidFill>
                  <a:srgbClr val="3366FF"/>
                </a:solidFill>
                <a:latin typeface="Garamond"/>
                <a:cs typeface="Garamond"/>
              </a:rPr>
              <a:t>Polarized photon structure: 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(critical input for ILC </a:t>
            </a:r>
            <a:r>
              <a:rPr lang="en-US" sz="160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γ</a:t>
            </a:r>
            <a:r>
              <a:rPr lang="en-US" sz="1600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γ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Garamond"/>
                <a:cs typeface="Garamond"/>
              </a:rPr>
              <a:t>option)</a:t>
            </a:r>
          </a:p>
          <a:p>
            <a:pPr lvl="1">
              <a:buClr>
                <a:srgbClr val="3366FF"/>
              </a:buClr>
            </a:pPr>
            <a:r>
              <a:rPr lang="en-US" dirty="0" smtClean="0">
                <a:latin typeface="Garamond"/>
                <a:cs typeface="Garamond"/>
              </a:rPr>
              <a:t>Experiment: no data</a:t>
            </a:r>
          </a:p>
          <a:p>
            <a:pPr lvl="1">
              <a:buClr>
                <a:srgbClr val="3366FF"/>
              </a:buClr>
            </a:pPr>
            <a:r>
              <a:rPr lang="en-US" dirty="0">
                <a:latin typeface="Garamond"/>
                <a:cs typeface="Garamond"/>
              </a:rPr>
              <a:t>T</a:t>
            </a:r>
            <a:r>
              <a:rPr lang="en-US" dirty="0" smtClean="0">
                <a:latin typeface="Garamond"/>
                <a:cs typeface="Garamond"/>
              </a:rPr>
              <a:t>heory: Z. Phys. C 74, 641—650 (1997) and arXiv:971125 </a:t>
            </a:r>
            <a:endParaRPr lang="en-US" dirty="0">
              <a:latin typeface="Garamond"/>
              <a:cs typeface="Garamond"/>
            </a:endParaRPr>
          </a:p>
        </p:txBody>
      </p:sp>
      <p:pic>
        <p:nvPicPr>
          <p:cNvPr id="15" name="Picture 14" descr="Screen Shot 2016-03-22 at 2.26.41 PM.png"/>
          <p:cNvPicPr>
            <a:picLocks noChangeAspect="1"/>
          </p:cNvPicPr>
          <p:nvPr/>
        </p:nvPicPr>
        <p:blipFill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86905"/>
            <a:ext cx="2468580" cy="226944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65465" y="6355630"/>
            <a:ext cx="2886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HERA data: gluon density of the photon</a:t>
            </a:r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2796637" y="5986728"/>
            <a:ext cx="58901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Garamond"/>
                <a:cs typeface="Garamond"/>
              </a:rPr>
              <a:t>    </a:t>
            </a:r>
            <a:r>
              <a:rPr lang="en-US" sz="1600" dirty="0">
                <a:latin typeface="Garamond"/>
                <a:cs typeface="Garamond"/>
              </a:rPr>
              <a:t>is defined as the momentum fraction of the </a:t>
            </a:r>
            <a:r>
              <a:rPr lang="en-US" sz="1600" dirty="0" err="1">
                <a:latin typeface="Garamond"/>
                <a:cs typeface="Garamond"/>
              </a:rPr>
              <a:t>parton</a:t>
            </a:r>
            <a:r>
              <a:rPr lang="en-US" sz="1600" dirty="0">
                <a:latin typeface="Garamond"/>
                <a:cs typeface="Garamond"/>
              </a:rPr>
              <a:t> from the photon</a:t>
            </a:r>
            <a:endParaRPr lang="en-US" sz="1600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6561152"/>
              </p:ext>
            </p:extLst>
          </p:nvPr>
        </p:nvGraphicFramePr>
        <p:xfrm>
          <a:off x="2843690" y="6061912"/>
          <a:ext cx="227721" cy="2792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3" name="Equation" r:id="rId7" imgW="228600" imgH="292100" progId="Equation.DSMT4">
                  <p:embed/>
                </p:oleObj>
              </mc:Choice>
              <mc:Fallback>
                <p:oleObj name="Equation" r:id="rId7" imgW="2286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43690" y="6061912"/>
                        <a:ext cx="227721" cy="2792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Screen Shot 2015-10-22 at 11.32.23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31"/>
          <a:stretch/>
        </p:blipFill>
        <p:spPr bwMode="auto">
          <a:xfrm>
            <a:off x="365547" y="1580740"/>
            <a:ext cx="1863585" cy="177841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Garamond"/>
                <a:cs typeface="Garamond"/>
              </a:rPr>
              <a:t>Dijet in </a:t>
            </a:r>
            <a:r>
              <a:rPr lang="en-US" sz="4800" dirty="0">
                <a:latin typeface="Garamond"/>
                <a:cs typeface="Garamond"/>
              </a:rPr>
              <a:t>r</a:t>
            </a:r>
            <a:r>
              <a:rPr lang="en-US" sz="4800" dirty="0" smtClean="0">
                <a:latin typeface="Garamond"/>
                <a:cs typeface="Garamond"/>
              </a:rPr>
              <a:t>esolved/direct process</a:t>
            </a:r>
            <a:endParaRPr lang="en-US" sz="4800" dirty="0">
              <a:latin typeface="Garamond"/>
              <a:cs typeface="Garamon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7982" y="2436204"/>
            <a:ext cx="4222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b="1" dirty="0" smtClean="0">
                <a:latin typeface="Garamond"/>
                <a:cs typeface="Garamond"/>
              </a:rPr>
              <a:t>“</a:t>
            </a:r>
            <a:r>
              <a:rPr lang="en-US" b="1" dirty="0" smtClean="0">
                <a:solidFill>
                  <a:srgbClr val="3366FF"/>
                </a:solidFill>
                <a:latin typeface="Garamond"/>
                <a:cs typeface="Garamond"/>
              </a:rPr>
              <a:t>Resolved process</a:t>
            </a:r>
            <a:r>
              <a:rPr lang="en-US" b="1" dirty="0" smtClean="0">
                <a:latin typeface="Garamond"/>
                <a:cs typeface="Garamond"/>
              </a:rPr>
              <a:t>” category</a:t>
            </a:r>
          </a:p>
          <a:p>
            <a:pPr marL="742950" lvl="1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 err="1" smtClean="0">
                <a:latin typeface="Garamond"/>
                <a:cs typeface="Garamond"/>
              </a:rPr>
              <a:t>Hadronic</a:t>
            </a:r>
            <a:r>
              <a:rPr lang="en-US" dirty="0" smtClean="0">
                <a:latin typeface="Garamond"/>
                <a:cs typeface="Garamond"/>
              </a:rPr>
              <a:t> photon</a:t>
            </a:r>
          </a:p>
          <a:p>
            <a:pPr marL="742950" lvl="1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     is smaller than 1</a:t>
            </a:r>
          </a:p>
          <a:p>
            <a:pPr marL="742950" lvl="1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Di-jet production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7982" y="1580740"/>
            <a:ext cx="4222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b="1" dirty="0" smtClean="0">
                <a:latin typeface="Garamond"/>
                <a:cs typeface="Garamond"/>
              </a:rPr>
              <a:t>“</a:t>
            </a:r>
            <a:r>
              <a:rPr lang="en-US" b="1" dirty="0" smtClean="0">
                <a:solidFill>
                  <a:srgbClr val="3366FF"/>
                </a:solidFill>
                <a:latin typeface="Garamond"/>
                <a:cs typeface="Garamond"/>
              </a:rPr>
              <a:t>Direct process</a:t>
            </a:r>
            <a:r>
              <a:rPr lang="en-US" b="1" dirty="0" smtClean="0">
                <a:latin typeface="Garamond"/>
                <a:cs typeface="Garamond"/>
              </a:rPr>
              <a:t>” category</a:t>
            </a:r>
          </a:p>
          <a:p>
            <a:pPr marL="742950" lvl="1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Point-like photon(no substructure)</a:t>
            </a:r>
          </a:p>
          <a:p>
            <a:pPr marL="742950" lvl="1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     is close to 1</a:t>
            </a:r>
            <a:endParaRPr lang="en-US" dirty="0">
              <a:latin typeface="Garamond"/>
              <a:cs typeface="Garamond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4187958"/>
              </p:ext>
            </p:extLst>
          </p:nvPr>
        </p:nvGraphicFramePr>
        <p:xfrm>
          <a:off x="5473043" y="2200241"/>
          <a:ext cx="278096" cy="340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70" name="Equation" r:id="rId4" imgW="228600" imgH="292100" progId="Equation.DSMT4">
                  <p:embed/>
                </p:oleObj>
              </mc:Choice>
              <mc:Fallback>
                <p:oleObj name="Equation" r:id="rId4" imgW="2286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73043" y="2200241"/>
                        <a:ext cx="278096" cy="3409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6301062"/>
              </p:ext>
            </p:extLst>
          </p:nvPr>
        </p:nvGraphicFramePr>
        <p:xfrm>
          <a:off x="5473043" y="3029755"/>
          <a:ext cx="276133" cy="3385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71" name="Equation" r:id="rId6" imgW="228600" imgH="292100" progId="Equation.DSMT4">
                  <p:embed/>
                </p:oleObj>
              </mc:Choice>
              <mc:Fallback>
                <p:oleObj name="Equation" r:id="rId6" imgW="2286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73043" y="3029755"/>
                        <a:ext cx="276133" cy="3385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30232" y="3424550"/>
            <a:ext cx="16955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PGF: Di-jet produced</a:t>
            </a:r>
            <a:endParaRPr lang="en-US" sz="1200" dirty="0">
              <a:latin typeface="Garamond"/>
              <a:cs typeface="Garamond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24651" y="3424550"/>
            <a:ext cx="19401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aramond"/>
                <a:cs typeface="Garamond"/>
              </a:rPr>
              <a:t>Similar with </a:t>
            </a:r>
            <a:r>
              <a:rPr lang="en-US" sz="1200" dirty="0" err="1" smtClean="0">
                <a:latin typeface="Garamond"/>
                <a:cs typeface="Garamond"/>
              </a:rPr>
              <a:t>pp</a:t>
            </a:r>
            <a:r>
              <a:rPr lang="en-US" sz="1200" dirty="0" smtClean="0">
                <a:latin typeface="Garamond"/>
                <a:cs typeface="Garamond"/>
              </a:rPr>
              <a:t> collision</a:t>
            </a:r>
            <a:endParaRPr lang="en-US" sz="1200" dirty="0">
              <a:latin typeface="Garamond"/>
              <a:cs typeface="Garamond"/>
            </a:endParaRPr>
          </a:p>
        </p:txBody>
      </p:sp>
      <p:pic>
        <p:nvPicPr>
          <p:cNvPr id="22" name="Picture 3" descr="Screen Shot 2015-10-22 at 11.32.33 AM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58"/>
          <a:stretch/>
        </p:blipFill>
        <p:spPr bwMode="auto">
          <a:xfrm>
            <a:off x="2523507" y="1580740"/>
            <a:ext cx="1902146" cy="177841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2225740" y="4070151"/>
            <a:ext cx="66442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b="1" dirty="0" smtClean="0">
                <a:solidFill>
                  <a:srgbClr val="3366FF"/>
                </a:solidFill>
                <a:latin typeface="Garamond"/>
                <a:cs typeface="Garamond"/>
              </a:rPr>
              <a:t>Separate di-jet produced in resolved and direct processes</a:t>
            </a:r>
            <a:r>
              <a:rPr lang="en-US" b="1" dirty="0" smtClean="0">
                <a:solidFill>
                  <a:srgbClr val="000000"/>
                </a:solidFill>
                <a:latin typeface="Garamond"/>
                <a:cs typeface="Garamond"/>
              </a:rPr>
              <a:t>, </a:t>
            </a:r>
            <a:r>
              <a:rPr lang="en-US" dirty="0" smtClean="0">
                <a:latin typeface="Garamond"/>
                <a:cs typeface="Garamond"/>
              </a:rPr>
              <a:t>to get clear resolved process</a:t>
            </a:r>
          </a:p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>
                <a:latin typeface="Garamond"/>
                <a:cs typeface="Garamond"/>
              </a:rPr>
              <a:t>Reconstruct      </a:t>
            </a:r>
            <a:r>
              <a:rPr lang="en-US" dirty="0" smtClean="0">
                <a:latin typeface="Garamond"/>
                <a:cs typeface="Garamond"/>
              </a:rPr>
              <a:t>by </a:t>
            </a:r>
            <a:r>
              <a:rPr lang="en-US" dirty="0">
                <a:latin typeface="Garamond"/>
                <a:cs typeface="Garamond"/>
              </a:rPr>
              <a:t>using di-jet as observables:</a:t>
            </a:r>
          </a:p>
          <a:p>
            <a:pPr marL="742950" lvl="2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>
                <a:latin typeface="Garamond"/>
                <a:cs typeface="Garamond"/>
              </a:rPr>
              <a:t>Two jets with highest </a:t>
            </a:r>
          </a:p>
          <a:p>
            <a:pPr marL="742950" lvl="1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>
                <a:latin typeface="Garamond"/>
                <a:cs typeface="Garamond"/>
              </a:rPr>
              <a:t>Parton densities in the photon can be extracted by measuring </a:t>
            </a:r>
            <a:r>
              <a:rPr lang="en-US" b="1" dirty="0">
                <a:solidFill>
                  <a:srgbClr val="3366FF"/>
                </a:solidFill>
                <a:latin typeface="Garamond"/>
                <a:cs typeface="Garamond"/>
              </a:rPr>
              <a:t>di-jet cross section</a:t>
            </a:r>
          </a:p>
          <a:p>
            <a:endParaRPr lang="en-US" b="1" dirty="0" smtClean="0">
              <a:solidFill>
                <a:srgbClr val="000000"/>
              </a:solidFill>
              <a:latin typeface="Garamond"/>
              <a:cs typeface="Garamond"/>
            </a:endParaRPr>
          </a:p>
          <a:p>
            <a:endParaRPr lang="en-US" b="1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Screen Shot 2015-11-02 at 9.58.39 AM.pn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9" y="4050050"/>
            <a:ext cx="1514069" cy="2458196"/>
          </a:xfrm>
          <a:prstGeom prst="rect">
            <a:avLst/>
          </a:prstGeom>
        </p:spPr>
      </p:pic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5453145"/>
              </p:ext>
            </p:extLst>
          </p:nvPr>
        </p:nvGraphicFramePr>
        <p:xfrm>
          <a:off x="4988535" y="4934794"/>
          <a:ext cx="288942" cy="288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72" name="Equation" r:id="rId10" imgW="203200" imgH="203200" progId="Equation.DSMT4">
                  <p:embed/>
                </p:oleObj>
              </mc:Choice>
              <mc:Fallback>
                <p:oleObj name="Equation" r:id="rId10" imgW="2032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988535" y="4934794"/>
                        <a:ext cx="288942" cy="2889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3784911"/>
              </p:ext>
            </p:extLst>
          </p:nvPr>
        </p:nvGraphicFramePr>
        <p:xfrm>
          <a:off x="3734126" y="4721641"/>
          <a:ext cx="205877" cy="252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73" name="Equation" r:id="rId12" imgW="228600" imgH="292100" progId="Equation.DSMT4">
                  <p:embed/>
                </p:oleObj>
              </mc:Choice>
              <mc:Fallback>
                <p:oleObj name="Equation" r:id="rId12" imgW="2286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34126" y="4721641"/>
                        <a:ext cx="205877" cy="2524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2569544"/>
              </p:ext>
            </p:extLst>
          </p:nvPr>
        </p:nvGraphicFramePr>
        <p:xfrm>
          <a:off x="4294721" y="5767594"/>
          <a:ext cx="2580137" cy="588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74" name="Equation" r:id="rId13" imgW="1892300" imgH="431800" progId="Equation.DSMT4">
                  <p:embed/>
                </p:oleObj>
              </mc:Choice>
              <mc:Fallback>
                <p:oleObj name="Equation" r:id="rId13" imgW="18923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294721" y="5767594"/>
                        <a:ext cx="2580137" cy="588756"/>
                      </a:xfrm>
                      <a:prstGeom prst="rect">
                        <a:avLst/>
                      </a:prstGeom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2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ERA_xgamma_xrec_meanfit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48"/>
          <a:stretch/>
        </p:blipFill>
        <p:spPr>
          <a:xfrm>
            <a:off x="297785" y="2277903"/>
            <a:ext cx="2838162" cy="215845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97785" y="4436361"/>
            <a:ext cx="5722016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Strong correlation observed between  </a:t>
            </a:r>
            <a:r>
              <a:rPr lang="en-US" i="1" dirty="0" smtClean="0">
                <a:latin typeface="Garamond"/>
                <a:cs typeface="Garamond"/>
              </a:rPr>
              <a:t>      </a:t>
            </a:r>
            <a:r>
              <a:rPr lang="en-US" baseline="-25000" dirty="0" smtClean="0">
                <a:latin typeface="Garamond"/>
                <a:cs typeface="Garamond"/>
              </a:rPr>
              <a:t> </a:t>
            </a:r>
            <a:r>
              <a:rPr lang="en-US" dirty="0" smtClean="0">
                <a:latin typeface="Garamond"/>
                <a:cs typeface="Garamond"/>
              </a:rPr>
              <a:t>and </a:t>
            </a:r>
            <a:r>
              <a:rPr lang="en-US" dirty="0">
                <a:latin typeface="Garamond"/>
                <a:cs typeface="Garamond"/>
              </a:rPr>
              <a:t>the </a:t>
            </a:r>
            <a:r>
              <a:rPr lang="en-US" altLang="zh-CN" dirty="0" smtClean="0">
                <a:latin typeface="Garamond"/>
                <a:cs typeface="Garamond"/>
              </a:rPr>
              <a:t>input</a:t>
            </a:r>
            <a:r>
              <a:rPr lang="en-US" dirty="0" smtClean="0">
                <a:latin typeface="Garamond"/>
                <a:cs typeface="Garamond"/>
              </a:rPr>
              <a:t> </a:t>
            </a:r>
            <a:r>
              <a:rPr lang="en-US" i="1" dirty="0" smtClean="0">
                <a:latin typeface="Garamond"/>
                <a:cs typeface="Garamond"/>
              </a:rPr>
              <a:t> </a:t>
            </a:r>
            <a:r>
              <a:rPr lang="en-US" baseline="-25000" dirty="0" smtClean="0">
                <a:latin typeface="Garamond"/>
                <a:cs typeface="Garamond"/>
              </a:rPr>
              <a:t>                </a:t>
            </a:r>
          </a:p>
          <a:p>
            <a:pPr>
              <a:buClr>
                <a:srgbClr val="3366FF"/>
              </a:buClr>
            </a:pPr>
            <a:r>
              <a:rPr lang="en-US" baseline="-25000" dirty="0">
                <a:latin typeface="Garamond"/>
                <a:cs typeface="Garamond"/>
              </a:rPr>
              <a:t> </a:t>
            </a:r>
            <a:r>
              <a:rPr lang="en-US" baseline="-25000" dirty="0" smtClean="0">
                <a:latin typeface="Garamond"/>
                <a:cs typeface="Garamond"/>
              </a:rPr>
              <a:t>                   </a:t>
            </a:r>
            <a:r>
              <a:rPr lang="en-US" dirty="0" smtClean="0">
                <a:latin typeface="Garamond"/>
                <a:cs typeface="Garamond"/>
              </a:rPr>
              <a:t>used </a:t>
            </a:r>
            <a:r>
              <a:rPr lang="en-US" dirty="0">
                <a:latin typeface="Garamond"/>
                <a:cs typeface="Garamond"/>
              </a:rPr>
              <a:t>in the simulation indicates </a:t>
            </a:r>
            <a:r>
              <a:rPr lang="en-US" b="1" dirty="0">
                <a:solidFill>
                  <a:srgbClr val="3366FF"/>
                </a:solidFill>
                <a:latin typeface="Garamond"/>
                <a:cs typeface="Garamond"/>
              </a:rPr>
              <a:t>the di-jet observable</a:t>
            </a:r>
            <a:r>
              <a:rPr lang="en-US" dirty="0">
                <a:solidFill>
                  <a:srgbClr val="3366FF"/>
                </a:solidFill>
                <a:latin typeface="Garamond"/>
                <a:cs typeface="Garamond"/>
              </a:rPr>
              <a:t> </a:t>
            </a:r>
            <a:r>
              <a:rPr lang="en-US" dirty="0" smtClean="0">
                <a:solidFill>
                  <a:srgbClr val="3366FF"/>
                </a:solidFill>
                <a:latin typeface="Garamond"/>
                <a:cs typeface="Garamond"/>
              </a:rPr>
              <a:t>  </a:t>
            </a:r>
          </a:p>
          <a:p>
            <a:pPr>
              <a:buClr>
                <a:srgbClr val="3366FF"/>
              </a:buClr>
            </a:pPr>
            <a:r>
              <a:rPr lang="en-US" dirty="0" smtClean="0">
                <a:solidFill>
                  <a:srgbClr val="0000FF"/>
                </a:solidFill>
                <a:latin typeface="Garamond"/>
                <a:cs typeface="Garamond"/>
              </a:rPr>
              <a:t>     </a:t>
            </a:r>
            <a:r>
              <a:rPr lang="en-US" dirty="0" smtClean="0">
                <a:latin typeface="Garamond"/>
                <a:cs typeface="Garamond"/>
              </a:rPr>
              <a:t>is ideal for      re</a:t>
            </a:r>
            <a:r>
              <a:rPr lang="en-US" altLang="zh-CN" dirty="0" smtClean="0">
                <a:latin typeface="Garamond"/>
                <a:cs typeface="Garamond"/>
              </a:rPr>
              <a:t>construction</a:t>
            </a:r>
          </a:p>
          <a:p>
            <a:pPr marL="285750" indent="-285750">
              <a:buClr>
                <a:srgbClr val="3366FF"/>
              </a:buClr>
              <a:buFont typeface="Wingdings" charset="2"/>
              <a:buChar char="§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/>
            </a:pPr>
            <a:r>
              <a:rPr lang="en-US" dirty="0">
                <a:latin typeface="Garamond"/>
                <a:cs typeface="Garamond"/>
              </a:rPr>
              <a:t>Reconstructing</a:t>
            </a:r>
            <a:r>
              <a:rPr lang="en-US" dirty="0">
                <a:solidFill>
                  <a:srgbClr val="0000FF"/>
                </a:solidFill>
                <a:latin typeface="Garamond"/>
                <a:cs typeface="Garamond"/>
              </a:rPr>
              <a:t>    </a:t>
            </a:r>
            <a:r>
              <a:rPr lang="en-US" dirty="0">
                <a:latin typeface="Garamond"/>
                <a:cs typeface="Garamond"/>
              </a:rPr>
              <a:t>     provides a good way to </a:t>
            </a:r>
            <a:r>
              <a:rPr lang="en-US" b="1" dirty="0">
                <a:solidFill>
                  <a:srgbClr val="3366FF"/>
                </a:solidFill>
                <a:latin typeface="Garamond"/>
                <a:cs typeface="Garamond"/>
              </a:rPr>
              <a:t>separate direct/resolved</a:t>
            </a:r>
            <a:r>
              <a:rPr lang="en-US" dirty="0">
                <a:latin typeface="Garamond"/>
                <a:cs typeface="Garamond"/>
              </a:rPr>
              <a:t> contribution(        &lt; 0.75)</a:t>
            </a:r>
          </a:p>
          <a:p>
            <a:pPr marL="285750" indent="-285750">
              <a:buClr>
                <a:srgbClr val="3366FF"/>
              </a:buClr>
              <a:buFont typeface="Wingdings" charset="2"/>
              <a:buChar char="§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800"/>
            </a:pPr>
            <a:r>
              <a:rPr lang="en-US" dirty="0">
                <a:latin typeface="Garamond"/>
                <a:cs typeface="Garamond"/>
                <a:sym typeface="Times New Roman Bold"/>
              </a:rPr>
              <a:t>Our simulation can match the existing data </a:t>
            </a:r>
            <a:r>
              <a:rPr lang="en-US" dirty="0" smtClean="0">
                <a:latin typeface="Garamond"/>
                <a:cs typeface="Garamond"/>
                <a:sym typeface="Times New Roman Bold"/>
              </a:rPr>
              <a:t>perfectly</a:t>
            </a:r>
            <a:endParaRPr lang="en-US" dirty="0">
              <a:latin typeface="Garamond"/>
              <a:cs typeface="Garamond"/>
              <a:sym typeface="Times New Roman Bol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1276" y="1261933"/>
            <a:ext cx="7684025" cy="108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b="1" dirty="0" smtClean="0">
                <a:solidFill>
                  <a:srgbClr val="3366FF"/>
                </a:solidFill>
                <a:latin typeface="Garamond"/>
                <a:cs typeface="Garamond"/>
              </a:rPr>
              <a:t>Kinematics cuts from HERA:</a:t>
            </a:r>
          </a:p>
          <a:p>
            <a:pPr algn="ctr">
              <a:lnSpc>
                <a:spcPct val="120000"/>
              </a:lnSpc>
            </a:pPr>
            <a:r>
              <a:rPr lang="en-US" dirty="0" smtClean="0">
                <a:latin typeface="Garamond"/>
                <a:cs typeface="Garamond"/>
              </a:rPr>
              <a:t>27GeV×820GeV, 0.2&lt;y&lt;</a:t>
            </a:r>
            <a:r>
              <a:rPr lang="en-US" dirty="0">
                <a:latin typeface="Garamond"/>
                <a:cs typeface="Garamond"/>
              </a:rPr>
              <a:t>0.83, |</a:t>
            </a:r>
            <a:r>
              <a:rPr lang="en-US" dirty="0" err="1">
                <a:latin typeface="Garamond"/>
                <a:cs typeface="Garamond"/>
              </a:rPr>
              <a:t>Δ</a:t>
            </a:r>
            <a:r>
              <a:rPr lang="en-US" i="1" dirty="0" err="1">
                <a:latin typeface="Garamond"/>
                <a:cs typeface="Garamond"/>
              </a:rPr>
              <a:t>η</a:t>
            </a:r>
            <a:r>
              <a:rPr lang="en-US" baseline="30000" dirty="0" err="1">
                <a:latin typeface="Garamond"/>
                <a:cs typeface="Garamond"/>
              </a:rPr>
              <a:t>jets</a:t>
            </a:r>
            <a:r>
              <a:rPr lang="en-US" dirty="0">
                <a:latin typeface="Garamond"/>
                <a:cs typeface="Garamond"/>
              </a:rPr>
              <a:t>|&lt;1, 0&lt;</a:t>
            </a:r>
            <a:r>
              <a:rPr lang="en-US" i="1" dirty="0">
                <a:latin typeface="Garamond"/>
                <a:cs typeface="Garamond"/>
              </a:rPr>
              <a:t>η</a:t>
            </a:r>
            <a:r>
              <a:rPr lang="en-US" baseline="30000" dirty="0">
                <a:latin typeface="Garamond"/>
                <a:cs typeface="Garamond"/>
              </a:rPr>
              <a:t>jet1</a:t>
            </a:r>
            <a:r>
              <a:rPr lang="en-US" dirty="0">
                <a:latin typeface="Garamond"/>
                <a:cs typeface="Garamond"/>
              </a:rPr>
              <a:t>+</a:t>
            </a:r>
            <a:r>
              <a:rPr lang="en-US" i="1" dirty="0">
                <a:latin typeface="Garamond"/>
                <a:cs typeface="Garamond"/>
              </a:rPr>
              <a:t>η</a:t>
            </a:r>
            <a:r>
              <a:rPr lang="en-US" i="1" baseline="30000" dirty="0">
                <a:latin typeface="Garamond"/>
                <a:cs typeface="Garamond"/>
              </a:rPr>
              <a:t>j</a:t>
            </a:r>
            <a:r>
              <a:rPr lang="en-US" baseline="30000" dirty="0">
                <a:latin typeface="Garamond"/>
                <a:cs typeface="Garamond"/>
              </a:rPr>
              <a:t>et2</a:t>
            </a:r>
            <a:r>
              <a:rPr lang="en-US" dirty="0">
                <a:latin typeface="Garamond"/>
                <a:cs typeface="Garamond"/>
              </a:rPr>
              <a:t>&lt;</a:t>
            </a:r>
            <a:r>
              <a:rPr lang="en-US" dirty="0" smtClean="0">
                <a:latin typeface="Garamond"/>
                <a:cs typeface="Garamond"/>
              </a:rPr>
              <a:t>4</a:t>
            </a:r>
          </a:p>
          <a:p>
            <a:pPr algn="ctr">
              <a:lnSpc>
                <a:spcPct val="120000"/>
              </a:lnSpc>
            </a:pPr>
            <a:r>
              <a:rPr lang="en-US" dirty="0" smtClean="0">
                <a:latin typeface="Garamond"/>
                <a:cs typeface="Garamond"/>
              </a:rPr>
              <a:t>E</a:t>
            </a:r>
            <a:r>
              <a:rPr lang="en-US" baseline="30000" dirty="0" smtClean="0">
                <a:latin typeface="Garamond"/>
                <a:cs typeface="Garamond"/>
              </a:rPr>
              <a:t>jet1</a:t>
            </a:r>
            <a:r>
              <a:rPr lang="en-US" baseline="-25000" dirty="0" smtClean="0">
                <a:latin typeface="Garamond"/>
                <a:cs typeface="Garamond"/>
              </a:rPr>
              <a:t>T</a:t>
            </a:r>
            <a:r>
              <a:rPr lang="en-US" dirty="0" smtClean="0">
                <a:latin typeface="Garamond"/>
                <a:cs typeface="Garamond"/>
              </a:rPr>
              <a:t>, E</a:t>
            </a:r>
            <a:r>
              <a:rPr lang="en-US" baseline="30000" dirty="0" smtClean="0">
                <a:latin typeface="Garamond"/>
                <a:cs typeface="Garamond"/>
              </a:rPr>
              <a:t>jet2</a:t>
            </a:r>
            <a:r>
              <a:rPr lang="en-US" baseline="-25000" dirty="0" smtClean="0">
                <a:latin typeface="Garamond"/>
                <a:cs typeface="Garamond"/>
              </a:rPr>
              <a:t>T</a:t>
            </a:r>
            <a:r>
              <a:rPr lang="en-US" dirty="0" smtClean="0">
                <a:latin typeface="Garamond"/>
                <a:cs typeface="Garamond"/>
              </a:rPr>
              <a:t>&gt;7.5 </a:t>
            </a:r>
            <a:r>
              <a:rPr lang="en-US" dirty="0" err="1" smtClean="0">
                <a:latin typeface="Garamond"/>
                <a:cs typeface="Garamond"/>
              </a:rPr>
              <a:t>GeV</a:t>
            </a:r>
            <a:r>
              <a:rPr lang="en-US" dirty="0">
                <a:latin typeface="Garamond"/>
                <a:cs typeface="Garamond"/>
              </a:rPr>
              <a:t> </a:t>
            </a:r>
            <a:r>
              <a:rPr lang="en-US" dirty="0" smtClean="0">
                <a:latin typeface="Garamond"/>
                <a:cs typeface="Garamond"/>
              </a:rPr>
              <a:t>, E</a:t>
            </a:r>
            <a:r>
              <a:rPr lang="en-US" baseline="30000" dirty="0" smtClean="0">
                <a:latin typeface="Garamond"/>
                <a:cs typeface="Garamond"/>
              </a:rPr>
              <a:t>jet1</a:t>
            </a:r>
            <a:r>
              <a:rPr lang="en-US" baseline="-25000" dirty="0" smtClean="0">
                <a:latin typeface="Garamond"/>
                <a:cs typeface="Garamond"/>
              </a:rPr>
              <a:t>T</a:t>
            </a:r>
            <a:r>
              <a:rPr lang="en-US" dirty="0" smtClean="0">
                <a:latin typeface="Garamond"/>
                <a:cs typeface="Garamond"/>
              </a:rPr>
              <a:t>+E</a:t>
            </a:r>
            <a:r>
              <a:rPr lang="en-US" baseline="30000" dirty="0" smtClean="0">
                <a:latin typeface="Garamond"/>
                <a:cs typeface="Garamond"/>
              </a:rPr>
              <a:t>jet2</a:t>
            </a:r>
            <a:r>
              <a:rPr lang="en-US" baseline="-25000" dirty="0" smtClean="0">
                <a:latin typeface="Garamond"/>
                <a:cs typeface="Garamond"/>
              </a:rPr>
              <a:t>T</a:t>
            </a:r>
            <a:r>
              <a:rPr lang="en-US" dirty="0" smtClean="0">
                <a:latin typeface="Garamond"/>
                <a:cs typeface="Garamond"/>
              </a:rPr>
              <a:t>&gt;20GeV, |E</a:t>
            </a:r>
            <a:r>
              <a:rPr lang="en-US" baseline="30000" dirty="0" smtClean="0">
                <a:latin typeface="Garamond"/>
                <a:cs typeface="Garamond"/>
              </a:rPr>
              <a:t>jet1</a:t>
            </a:r>
            <a:r>
              <a:rPr lang="en-US" baseline="-25000" dirty="0" smtClean="0">
                <a:latin typeface="Garamond"/>
                <a:cs typeface="Garamond"/>
              </a:rPr>
              <a:t>T</a:t>
            </a:r>
            <a:r>
              <a:rPr lang="en-US" dirty="0" smtClean="0">
                <a:latin typeface="Garamond"/>
                <a:cs typeface="Garamond"/>
              </a:rPr>
              <a:t>-E</a:t>
            </a:r>
            <a:r>
              <a:rPr lang="en-US" baseline="30000" dirty="0" smtClean="0">
                <a:latin typeface="Garamond"/>
                <a:cs typeface="Garamond"/>
              </a:rPr>
              <a:t>jet2</a:t>
            </a:r>
            <a:r>
              <a:rPr lang="en-US" baseline="-25000" dirty="0" smtClean="0">
                <a:latin typeface="Garamond"/>
                <a:cs typeface="Garamond"/>
              </a:rPr>
              <a:t>T</a:t>
            </a:r>
            <a:r>
              <a:rPr lang="en-US" dirty="0" smtClean="0">
                <a:latin typeface="Garamond"/>
                <a:cs typeface="Garamond"/>
              </a:rPr>
              <a:t>|/(</a:t>
            </a:r>
            <a:r>
              <a:rPr lang="en-US" dirty="0">
                <a:latin typeface="Garamond"/>
                <a:cs typeface="Garamond"/>
              </a:rPr>
              <a:t>E</a:t>
            </a:r>
            <a:r>
              <a:rPr lang="en-US" baseline="30000" dirty="0">
                <a:latin typeface="Garamond"/>
                <a:cs typeface="Garamond"/>
              </a:rPr>
              <a:t>jet1</a:t>
            </a:r>
            <a:r>
              <a:rPr lang="en-US" baseline="-25000" dirty="0">
                <a:latin typeface="Garamond"/>
                <a:cs typeface="Garamond"/>
              </a:rPr>
              <a:t>T</a:t>
            </a:r>
            <a:r>
              <a:rPr lang="en-US" dirty="0">
                <a:latin typeface="Garamond"/>
                <a:cs typeface="Garamond"/>
              </a:rPr>
              <a:t>+</a:t>
            </a:r>
            <a:r>
              <a:rPr lang="en-US" dirty="0" smtClean="0">
                <a:latin typeface="Garamond"/>
                <a:cs typeface="Garamond"/>
              </a:rPr>
              <a:t>E</a:t>
            </a:r>
            <a:r>
              <a:rPr lang="en-US" baseline="30000" dirty="0" smtClean="0">
                <a:latin typeface="Garamond"/>
                <a:cs typeface="Garamond"/>
              </a:rPr>
              <a:t>jet2</a:t>
            </a:r>
            <a:r>
              <a:rPr lang="en-US" baseline="-25000" dirty="0" smtClean="0">
                <a:latin typeface="Garamond"/>
                <a:cs typeface="Garamond"/>
              </a:rPr>
              <a:t>T</a:t>
            </a:r>
            <a:r>
              <a:rPr lang="en-US" dirty="0" smtClean="0">
                <a:latin typeface="Garamond"/>
                <a:cs typeface="Garamond"/>
              </a:rPr>
              <a:t>)&lt;0.25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37804"/>
              </p:ext>
            </p:extLst>
          </p:nvPr>
        </p:nvGraphicFramePr>
        <p:xfrm>
          <a:off x="3984189" y="4478159"/>
          <a:ext cx="4191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95" name="Equation" r:id="rId5" imgW="419100" imgH="330200" progId="Equation.DSMT4">
                  <p:embed/>
                </p:oleObj>
              </mc:Choice>
              <mc:Fallback>
                <p:oleObj name="Equation" r:id="rId5" imgW="4191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84189" y="4478159"/>
                        <a:ext cx="4191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0538483"/>
              </p:ext>
            </p:extLst>
          </p:nvPr>
        </p:nvGraphicFramePr>
        <p:xfrm>
          <a:off x="737180" y="4750166"/>
          <a:ext cx="317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96" name="Equation" r:id="rId7" imgW="317500" imgH="330200" progId="Equation.DSMT4">
                  <p:embed/>
                </p:oleObj>
              </mc:Choice>
              <mc:Fallback>
                <p:oleObj name="Equation" r:id="rId7" imgW="3175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37180" y="4750166"/>
                        <a:ext cx="3175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4800" dirty="0">
                <a:latin typeface="Garamond"/>
                <a:cs typeface="Garamond"/>
              </a:rPr>
              <a:t>S</a:t>
            </a:r>
            <a:r>
              <a:rPr lang="en-US" sz="4800" dirty="0" smtClean="0">
                <a:latin typeface="Garamond"/>
                <a:cs typeface="Garamond"/>
              </a:rPr>
              <a:t>imulation </a:t>
            </a:r>
            <a:r>
              <a:rPr lang="en-US" sz="4800" dirty="0">
                <a:latin typeface="Garamond"/>
                <a:cs typeface="Garamond"/>
              </a:rPr>
              <a:t>confronted </a:t>
            </a:r>
            <a:r>
              <a:rPr lang="en-US" sz="4800" dirty="0" smtClean="0">
                <a:latin typeface="Garamond"/>
                <a:cs typeface="Garamond"/>
              </a:rPr>
              <a:t>with </a:t>
            </a:r>
            <a:r>
              <a:rPr lang="en-US" sz="4800" dirty="0">
                <a:latin typeface="Garamond"/>
                <a:cs typeface="Garamond"/>
              </a:rPr>
              <a:t>data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6779629"/>
              </p:ext>
            </p:extLst>
          </p:nvPr>
        </p:nvGraphicFramePr>
        <p:xfrm>
          <a:off x="1666803" y="5029491"/>
          <a:ext cx="2286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97" name="Equation" r:id="rId9" imgW="228600" imgH="330200" progId="Equation.DSMT4">
                  <p:embed/>
                </p:oleObj>
              </mc:Choice>
              <mc:Fallback>
                <p:oleObj name="Equation" r:id="rId9" imgW="2286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666803" y="5029491"/>
                        <a:ext cx="2286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Connector 11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HERA_x_gamma.eps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2" t="5776" r="12325"/>
          <a:stretch/>
        </p:blipFill>
        <p:spPr>
          <a:xfrm>
            <a:off x="3124200" y="2391576"/>
            <a:ext cx="2716696" cy="2044785"/>
          </a:xfrm>
          <a:prstGeom prst="rect">
            <a:avLst/>
          </a:prstGeom>
        </p:spPr>
      </p:pic>
      <p:pic>
        <p:nvPicPr>
          <p:cNvPr id="18" name="Picture 17" descr="HERA_xsection.eps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70" r="11493"/>
          <a:stretch/>
        </p:blipFill>
        <p:spPr>
          <a:xfrm>
            <a:off x="6443082" y="2367906"/>
            <a:ext cx="2585884" cy="4218393"/>
          </a:xfrm>
          <a:prstGeom prst="rect">
            <a:avLst/>
          </a:prstGeom>
        </p:spPr>
      </p:pic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5030139"/>
              </p:ext>
            </p:extLst>
          </p:nvPr>
        </p:nvGraphicFramePr>
        <p:xfrm>
          <a:off x="2073619" y="5333503"/>
          <a:ext cx="4064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98" name="Equation" r:id="rId13" imgW="406400" imgH="330200" progId="Equation.DSMT4">
                  <p:embed/>
                </p:oleObj>
              </mc:Choice>
              <mc:Fallback>
                <p:oleObj name="Equation" r:id="rId13" imgW="4064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073619" y="5333503"/>
                        <a:ext cx="4064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4267499"/>
              </p:ext>
            </p:extLst>
          </p:nvPr>
        </p:nvGraphicFramePr>
        <p:xfrm>
          <a:off x="3384011" y="5585139"/>
          <a:ext cx="4064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99" name="Equation" r:id="rId15" imgW="406400" imgH="330200" progId="Equation.DSMT4">
                  <p:embed/>
                </p:oleObj>
              </mc:Choice>
              <mc:Fallback>
                <p:oleObj name="Equation" r:id="rId15" imgW="406400" imgH="330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384011" y="5585139"/>
                        <a:ext cx="4064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7093377" y="2267000"/>
            <a:ext cx="15612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000" dirty="0"/>
              <a:t>Eur.Phys.J. </a:t>
            </a:r>
            <a:r>
              <a:rPr lang="tr-TR" sz="1000" dirty="0" smtClean="0"/>
              <a:t>1998C1</a:t>
            </a:r>
            <a:r>
              <a:rPr lang="tr-TR" sz="1000" dirty="0"/>
              <a:t>:97-</a:t>
            </a:r>
            <a:r>
              <a:rPr lang="tr-TR" sz="1000" dirty="0" smtClean="0"/>
              <a:t>107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981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5027" y="1337264"/>
            <a:ext cx="9144000" cy="175591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b="38468"/>
          <a:stretch/>
        </p:blipFill>
        <p:spPr>
          <a:xfrm>
            <a:off x="25162" y="1176342"/>
            <a:ext cx="9144000" cy="18548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Garamond"/>
                <a:cs typeface="Garamond"/>
              </a:rPr>
              <a:t>EIC Advantages</a:t>
            </a:r>
            <a:endParaRPr lang="en-US" sz="4800" dirty="0">
              <a:latin typeface="Garamond"/>
              <a:cs typeface="Garamond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4854477" y="2177369"/>
            <a:ext cx="18408" cy="287997"/>
          </a:xfrm>
          <a:prstGeom prst="line">
            <a:avLst/>
          </a:prstGeom>
          <a:ln w="4127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190953" y="2177369"/>
            <a:ext cx="18408" cy="287997"/>
          </a:xfrm>
          <a:prstGeom prst="line">
            <a:avLst/>
          </a:prstGeom>
          <a:ln w="4127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571528" y="2177369"/>
            <a:ext cx="18408" cy="287997"/>
          </a:xfrm>
          <a:prstGeom prst="line">
            <a:avLst/>
          </a:prstGeom>
          <a:ln w="4127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504331" y="2177369"/>
            <a:ext cx="18408" cy="287997"/>
          </a:xfrm>
          <a:prstGeom prst="line">
            <a:avLst/>
          </a:prstGeom>
          <a:ln w="4127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491463" y="2177369"/>
            <a:ext cx="18408" cy="287997"/>
          </a:xfrm>
          <a:prstGeom prst="line">
            <a:avLst/>
          </a:prstGeom>
          <a:ln w="4127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3368596" y="2177369"/>
            <a:ext cx="18408" cy="287997"/>
          </a:xfrm>
          <a:prstGeom prst="line">
            <a:avLst/>
          </a:prstGeom>
          <a:ln w="4127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656685" y="2177369"/>
            <a:ext cx="18408" cy="287997"/>
          </a:xfrm>
          <a:prstGeom prst="line">
            <a:avLst/>
          </a:prstGeom>
          <a:ln w="4127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636134" y="2177369"/>
            <a:ext cx="18408" cy="287997"/>
          </a:xfrm>
          <a:prstGeom prst="line">
            <a:avLst/>
          </a:prstGeom>
          <a:ln w="41275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0" y="2355201"/>
            <a:ext cx="9157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z =   - 45m              - 35m                             - 15m                - 4m  0m   4m                         18m                                    38m</a:t>
            </a:r>
            <a:endParaRPr lang="en-US" sz="1400" dirty="0">
              <a:latin typeface="Times New Roman"/>
              <a:cs typeface="Times New Roman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209361" y="1643896"/>
            <a:ext cx="1975694" cy="12827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362767" y="1643897"/>
            <a:ext cx="2128696" cy="25654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165860" y="1316684"/>
            <a:ext cx="5113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hadrons</a:t>
            </a:r>
            <a:r>
              <a:rPr lang="en-US" dirty="0" smtClean="0"/>
              <a:t>                             </a:t>
            </a:r>
            <a:r>
              <a:rPr lang="en-US" dirty="0" smtClean="0">
                <a:solidFill>
                  <a:srgbClr val="FF0000"/>
                </a:solidFill>
              </a:rPr>
              <a:t>electrons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2963120" y="1897173"/>
            <a:ext cx="732626" cy="48950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>
            <a:stCxn id="21" idx="2"/>
          </p:cNvCxnSpPr>
          <p:nvPr/>
        </p:nvCxnSpPr>
        <p:spPr>
          <a:xfrm flipH="1">
            <a:off x="772502" y="2141925"/>
            <a:ext cx="2190618" cy="1474108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21" idx="6"/>
          </p:cNvCxnSpPr>
          <p:nvPr/>
        </p:nvCxnSpPr>
        <p:spPr>
          <a:xfrm>
            <a:off x="3695746" y="2141925"/>
            <a:ext cx="611934" cy="1474108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663678" y="4985943"/>
            <a:ext cx="38590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00FF"/>
              </a:buClr>
              <a:buFont typeface="Wingdings" charset="2"/>
              <a:buChar char="§"/>
            </a:pPr>
            <a:r>
              <a:rPr lang="en-US" dirty="0">
                <a:latin typeface="Garamond"/>
                <a:cs typeface="Garamond"/>
              </a:rPr>
              <a:t>acceptance </a:t>
            </a:r>
            <a:r>
              <a:rPr lang="en-US" dirty="0" smtClean="0">
                <a:latin typeface="Garamond"/>
                <a:cs typeface="Garamond"/>
              </a:rPr>
              <a:t>for electrons </a:t>
            </a:r>
            <a:r>
              <a:rPr lang="en-US" dirty="0">
                <a:latin typeface="Garamond"/>
                <a:cs typeface="Garamond"/>
              </a:rPr>
              <a:t>down </a:t>
            </a:r>
            <a:r>
              <a:rPr lang="en-US" dirty="0" smtClean="0">
                <a:latin typeface="Garamond"/>
                <a:cs typeface="Garamond"/>
              </a:rPr>
              <a:t>to Q</a:t>
            </a:r>
            <a:r>
              <a:rPr lang="en-US" baseline="30000" dirty="0" smtClean="0">
                <a:latin typeface="Garamond"/>
                <a:cs typeface="Garamond"/>
              </a:rPr>
              <a:t>2</a:t>
            </a:r>
            <a:r>
              <a:rPr lang="en-US" dirty="0" smtClean="0">
                <a:latin typeface="Garamond"/>
                <a:cs typeface="Garamond"/>
              </a:rPr>
              <a:t>~1x10</a:t>
            </a:r>
            <a:r>
              <a:rPr lang="en-US" baseline="30000" dirty="0" smtClean="0">
                <a:latin typeface="Garamond"/>
                <a:cs typeface="Garamond"/>
              </a:rPr>
              <a:t>-5</a:t>
            </a:r>
            <a:r>
              <a:rPr lang="en-US" dirty="0" smtClean="0">
                <a:latin typeface="Garamond"/>
                <a:cs typeface="Garamond"/>
              </a:rPr>
              <a:t> GeV</a:t>
            </a:r>
            <a:r>
              <a:rPr lang="en-US" baseline="30000" dirty="0" smtClean="0">
                <a:latin typeface="Garamond"/>
                <a:cs typeface="Garamond"/>
              </a:rPr>
              <a:t>2</a:t>
            </a:r>
          </a:p>
          <a:p>
            <a:pPr marL="0" indent="0">
              <a:buNone/>
            </a:pPr>
            <a:endParaRPr lang="en-US" baseline="30000" dirty="0" smtClean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62" y="3716954"/>
            <a:ext cx="4566600" cy="295214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663678" y="3986409"/>
            <a:ext cx="4037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00FF"/>
              </a:buClr>
              <a:buFont typeface="Wingdings" charset="2"/>
              <a:buChar char="§"/>
            </a:pPr>
            <a:r>
              <a:rPr lang="en-US" dirty="0" err="1" smtClean="0">
                <a:latin typeface="Garamond"/>
                <a:cs typeface="Garamond"/>
              </a:rPr>
              <a:t>pythia</a:t>
            </a:r>
            <a:r>
              <a:rPr lang="en-US" dirty="0" smtClean="0">
                <a:latin typeface="Garamond"/>
                <a:cs typeface="Garamond"/>
              </a:rPr>
              <a:t> events with </a:t>
            </a:r>
            <a:r>
              <a:rPr lang="en-US" dirty="0">
                <a:latin typeface="Garamond"/>
                <a:cs typeface="Garamond"/>
              </a:rPr>
              <a:t>electron reconstructed </a:t>
            </a:r>
            <a:r>
              <a:rPr lang="en-US" dirty="0" smtClean="0">
                <a:latin typeface="Garamond"/>
                <a:cs typeface="Garamond"/>
              </a:rPr>
              <a:t>in </a:t>
            </a:r>
            <a:r>
              <a:rPr lang="en-US" dirty="0">
                <a:latin typeface="Garamond"/>
                <a:cs typeface="Garamond"/>
              </a:rPr>
              <a:t>the tagger</a:t>
            </a:r>
          </a:p>
          <a:p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1675092" y="3461887"/>
            <a:ext cx="202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aramond"/>
                <a:cs typeface="Garamond"/>
              </a:rPr>
              <a:t>By R</a:t>
            </a:r>
            <a:r>
              <a:rPr lang="en-US" altLang="zh-CN" dirty="0" smtClean="0">
                <a:latin typeface="Garamond"/>
                <a:cs typeface="Garamond"/>
              </a:rPr>
              <a:t>ichard</a:t>
            </a:r>
            <a:r>
              <a:rPr lang="en-US" dirty="0" smtClean="0">
                <a:latin typeface="Garamond"/>
                <a:cs typeface="Garamond"/>
              </a:rPr>
              <a:t>. Petti 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7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4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 dirty="0"/>
          </a:p>
        </p:txBody>
      </p:sp>
      <p:pic>
        <p:nvPicPr>
          <p:cNvPr id="16" name="Picture 15" descr="di-jets_process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0" r="12351"/>
          <a:stretch/>
        </p:blipFill>
        <p:spPr>
          <a:xfrm>
            <a:off x="4720257" y="2156302"/>
            <a:ext cx="3665886" cy="26917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Garamond"/>
                <a:cs typeface="Garamond"/>
              </a:rPr>
              <a:t>Photon structure at EIC</a:t>
            </a:r>
            <a:endParaRPr lang="en-US" sz="4800" dirty="0">
              <a:latin typeface="Garamond"/>
              <a:cs typeface="Garamond"/>
            </a:endParaRPr>
          </a:p>
        </p:txBody>
      </p:sp>
      <p:graphicFrame>
        <p:nvGraphicFramePr>
          <p:cNvPr id="6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2040791"/>
              </p:ext>
            </p:extLst>
          </p:nvPr>
        </p:nvGraphicFramePr>
        <p:xfrm>
          <a:off x="618164" y="2360234"/>
          <a:ext cx="3156439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4369"/>
                <a:gridCol w="1342070"/>
              </a:tblGrid>
              <a:tr h="24573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Set</a:t>
                      </a:r>
                      <a:endParaRPr lang="en-US" sz="1600" dirty="0"/>
                    </a:p>
                  </a:txBody>
                  <a:tcPr/>
                </a:tc>
              </a:tr>
              <a:tr h="245737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 </a:t>
                      </a:r>
                      <a:r>
                        <a:rPr lang="en-US" sz="1600" dirty="0" err="1" smtClean="0"/>
                        <a:t>GeV</a:t>
                      </a:r>
                      <a:endParaRPr lang="en-US" sz="1600" dirty="0"/>
                    </a:p>
                  </a:txBody>
                  <a:tcPr/>
                </a:tc>
              </a:tr>
              <a:tr h="245737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250 </a:t>
                      </a:r>
                      <a:r>
                        <a:rPr lang="en-US" sz="1600" dirty="0" err="1" smtClean="0"/>
                        <a:t>GeV</a:t>
                      </a:r>
                      <a:endParaRPr lang="en-US" sz="1600" dirty="0"/>
                    </a:p>
                  </a:txBody>
                  <a:tcPr/>
                </a:tc>
              </a:tr>
              <a:tr h="24573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</a:t>
                      </a:r>
                      <a:r>
                        <a:rPr lang="en-US" sz="1600" baseline="300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baseline="0" dirty="0" smtClean="0"/>
                        <a:t>&lt; </a:t>
                      </a:r>
                      <a:r>
                        <a:rPr lang="en-US" sz="1600" baseline="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</a:tr>
              <a:tr h="24573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-9  </a:t>
                      </a:r>
                      <a:r>
                        <a:rPr lang="zh-CN" altLang="en-US" sz="1600" baseline="0" dirty="0" smtClean="0"/>
                        <a:t>－</a:t>
                      </a:r>
                      <a:r>
                        <a:rPr lang="en-US" altLang="zh-CN" sz="1600" baseline="0" dirty="0" smtClean="0"/>
                        <a:t> </a:t>
                      </a:r>
                      <a:r>
                        <a:rPr lang="en-US" sz="1600" baseline="0" dirty="0" smtClean="0"/>
                        <a:t>0.99</a:t>
                      </a:r>
                      <a:endParaRPr lang="en-US" sz="1600" dirty="0"/>
                    </a:p>
                  </a:txBody>
                  <a:tcPr/>
                </a:tc>
              </a:tr>
              <a:tr h="28020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Proton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PDF set 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CTEQ5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28020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Photon PDF set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GRV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1358952"/>
            <a:ext cx="3376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dirty="0" smtClean="0">
                <a:latin typeface="Garamond"/>
                <a:cs typeface="Garamond"/>
              </a:rPr>
              <a:t>Statistic description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latin typeface="Garamond"/>
                <a:cs typeface="Garamond"/>
              </a:rPr>
              <a:t>Basic parameters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6086" y="5431074"/>
            <a:ext cx="3647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  <a:cs typeface="Comic Sans MS"/>
              </a:rPr>
              <a:t>CTEQ5 shows the best description of cross section at low Q</a:t>
            </a:r>
            <a:r>
              <a:rPr lang="en-US" baseline="30000" dirty="0" smtClean="0">
                <a:solidFill>
                  <a:srgbClr val="0000FF"/>
                </a:solidFill>
                <a:cs typeface="Comic Sans MS"/>
              </a:rPr>
              <a:t>2</a:t>
            </a:r>
            <a:endParaRPr lang="en-US" dirty="0">
              <a:solidFill>
                <a:srgbClr val="0000FF"/>
              </a:solidFill>
              <a:cs typeface="Comic Sans M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8948" y="2314268"/>
            <a:ext cx="2005052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Resoled process</a:t>
            </a:r>
          </a:p>
          <a:p>
            <a:r>
              <a:rPr lang="en-US" sz="1200" b="1" dirty="0" smtClean="0">
                <a:solidFill>
                  <a:srgbClr val="3366FF"/>
                </a:solidFill>
              </a:rPr>
              <a:t>Direct process: QCDC, PGF</a:t>
            </a:r>
            <a:endParaRPr lang="en-US" sz="1200" b="1" dirty="0">
              <a:solidFill>
                <a:srgbClr val="3366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54026" y="1601629"/>
            <a:ext cx="4131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Garamond"/>
                <a:cs typeface="Garamond"/>
              </a:rPr>
              <a:t>2. Di-jet produced in </a:t>
            </a:r>
            <a:r>
              <a:rPr lang="en-US" altLang="zh-CN" dirty="0" err="1">
                <a:latin typeface="Garamond"/>
                <a:cs typeface="Garamond"/>
              </a:rPr>
              <a:t>ep</a:t>
            </a:r>
            <a:r>
              <a:rPr lang="en-US" altLang="zh-CN" dirty="0">
                <a:latin typeface="Garamond"/>
                <a:cs typeface="Garamond"/>
              </a:rPr>
              <a:t> collision through hard </a:t>
            </a:r>
            <a:r>
              <a:rPr lang="en-US" altLang="zh-CN" dirty="0" smtClean="0">
                <a:latin typeface="Garamond"/>
                <a:cs typeface="Garamond"/>
              </a:rPr>
              <a:t>scattering</a:t>
            </a:r>
            <a:endParaRPr lang="en-US" dirty="0">
              <a:latin typeface="Garamond"/>
              <a:cs typeface="Garamond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1779" y="4853960"/>
            <a:ext cx="1881421" cy="1479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Resolved process </a:t>
            </a:r>
            <a:r>
              <a:rPr lang="en-US" sz="1600" b="1" dirty="0" err="1" smtClean="0">
                <a:solidFill>
                  <a:srgbClr val="FF0000"/>
                </a:solidFill>
                <a:cs typeface="Comic Sans MS"/>
              </a:rPr>
              <a:t>qq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→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cs typeface="Comic Sans MS"/>
              </a:rPr>
              <a:t>qq</a:t>
            </a:r>
            <a:endParaRPr lang="en-US" sz="1600" b="1" dirty="0" smtClean="0">
              <a:solidFill>
                <a:srgbClr val="FF0000"/>
              </a:solidFill>
              <a:cs typeface="Comic Sans MS"/>
            </a:endParaRPr>
          </a:p>
          <a:p>
            <a:pPr>
              <a:lnSpc>
                <a:spcPct val="80000"/>
              </a:lnSpc>
            </a:pP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q </a:t>
            </a:r>
            <a:r>
              <a:rPr lang="en-US" sz="1600" b="1" dirty="0" err="1" smtClean="0">
                <a:solidFill>
                  <a:srgbClr val="FF0000"/>
                </a:solidFill>
                <a:cs typeface="Comic Sans MS"/>
              </a:rPr>
              <a:t>qbar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→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 q </a:t>
            </a:r>
            <a:r>
              <a:rPr lang="en-US" sz="1600" b="1" dirty="0" err="1" smtClean="0">
                <a:solidFill>
                  <a:srgbClr val="FF0000"/>
                </a:solidFill>
                <a:cs typeface="Comic Sans MS"/>
              </a:rPr>
              <a:t>qbar</a:t>
            </a:r>
            <a:endParaRPr lang="en-US" sz="1600" b="1" dirty="0" smtClean="0">
              <a:solidFill>
                <a:srgbClr val="FF0000"/>
              </a:solidFill>
              <a:cs typeface="Comic Sans MS"/>
            </a:endParaRPr>
          </a:p>
          <a:p>
            <a:pPr>
              <a:lnSpc>
                <a:spcPct val="80000"/>
              </a:lnSpc>
            </a:pP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q </a:t>
            </a:r>
            <a:r>
              <a:rPr lang="en-US" sz="1600" b="1" dirty="0" err="1" smtClean="0">
                <a:solidFill>
                  <a:srgbClr val="FF0000"/>
                </a:solidFill>
                <a:cs typeface="Comic Sans MS"/>
              </a:rPr>
              <a:t>qbar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→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cs typeface="Comic Sans MS"/>
              </a:rPr>
              <a:t>gg</a:t>
            </a:r>
            <a:endParaRPr lang="en-US" sz="1600" b="1" dirty="0" smtClean="0">
              <a:solidFill>
                <a:srgbClr val="FF0000"/>
              </a:solidFill>
              <a:cs typeface="Comic Sans MS"/>
            </a:endParaRPr>
          </a:p>
          <a:p>
            <a:pPr>
              <a:lnSpc>
                <a:spcPct val="80000"/>
              </a:lnSpc>
            </a:pPr>
            <a:r>
              <a:rPr lang="en-US" sz="1600" b="1" dirty="0" err="1" smtClean="0">
                <a:solidFill>
                  <a:srgbClr val="FF0000"/>
                </a:solidFill>
                <a:cs typeface="Comic Sans MS"/>
              </a:rPr>
              <a:t>gq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(</a:t>
            </a:r>
            <a:r>
              <a:rPr lang="en-US" sz="1600" b="1" dirty="0" err="1" smtClean="0">
                <a:solidFill>
                  <a:srgbClr val="FF0000"/>
                </a:solidFill>
                <a:cs typeface="Comic Sans MS"/>
              </a:rPr>
              <a:t>qg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) </a:t>
            </a:r>
            <a:r>
              <a:rPr lang="en-US" sz="1600" b="1" dirty="0">
                <a:solidFill>
                  <a:srgbClr val="FF0000"/>
                </a:solidFill>
              </a:rPr>
              <a:t>→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cs typeface="Comic Sans MS"/>
              </a:rPr>
              <a:t>gq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(</a:t>
            </a:r>
            <a:r>
              <a:rPr lang="en-US" sz="1600" b="1" dirty="0" err="1" smtClean="0">
                <a:solidFill>
                  <a:srgbClr val="FF0000"/>
                </a:solidFill>
                <a:cs typeface="Comic Sans MS"/>
              </a:rPr>
              <a:t>qg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)</a:t>
            </a:r>
          </a:p>
          <a:p>
            <a:pPr>
              <a:lnSpc>
                <a:spcPct val="80000"/>
              </a:lnSpc>
            </a:pPr>
            <a:r>
              <a:rPr lang="en-US" sz="1600" b="1" dirty="0" err="1">
                <a:solidFill>
                  <a:srgbClr val="FF0000"/>
                </a:solidFill>
                <a:cs typeface="Comic Sans MS"/>
              </a:rPr>
              <a:t>g</a:t>
            </a:r>
            <a:r>
              <a:rPr lang="en-US" sz="1600" b="1" dirty="0" err="1" smtClean="0">
                <a:solidFill>
                  <a:srgbClr val="FF0000"/>
                </a:solidFill>
                <a:cs typeface="Comic Sans MS"/>
              </a:rPr>
              <a:t>g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→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 q </a:t>
            </a:r>
            <a:r>
              <a:rPr lang="en-US" sz="1600" b="1" dirty="0" err="1" smtClean="0">
                <a:solidFill>
                  <a:srgbClr val="FF0000"/>
                </a:solidFill>
                <a:cs typeface="Comic Sans MS"/>
              </a:rPr>
              <a:t>qbar</a:t>
            </a:r>
            <a:endParaRPr lang="en-US" sz="1600" b="1" dirty="0" smtClean="0">
              <a:solidFill>
                <a:srgbClr val="FF0000"/>
              </a:solidFill>
              <a:cs typeface="Comic Sans MS"/>
            </a:endParaRPr>
          </a:p>
          <a:p>
            <a:pPr>
              <a:lnSpc>
                <a:spcPct val="80000"/>
              </a:lnSpc>
            </a:pPr>
            <a:r>
              <a:rPr lang="en-US" sz="1600" b="1" dirty="0" err="1">
                <a:solidFill>
                  <a:srgbClr val="FF0000"/>
                </a:solidFill>
                <a:cs typeface="Comic Sans MS"/>
              </a:rPr>
              <a:t>g</a:t>
            </a:r>
            <a:r>
              <a:rPr lang="en-US" sz="1600" b="1" dirty="0" err="1" smtClean="0">
                <a:solidFill>
                  <a:srgbClr val="FF0000"/>
                </a:solidFill>
                <a:cs typeface="Comic Sans MS"/>
              </a:rPr>
              <a:t>g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→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cs typeface="Comic Sans MS"/>
              </a:rPr>
              <a:t>gg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  </a:t>
            </a:r>
            <a:endParaRPr lang="en-US" sz="1600" b="1" dirty="0">
              <a:solidFill>
                <a:srgbClr val="FF0000"/>
              </a:solidFill>
              <a:cs typeface="Comic Sans M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53200" y="4862173"/>
            <a:ext cx="2659530" cy="108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b="1" dirty="0" smtClean="0">
                <a:solidFill>
                  <a:srgbClr val="3366FF"/>
                </a:solidFill>
                <a:cs typeface="Comic Sans MS"/>
              </a:rPr>
              <a:t>Direct process: QCDC, PGF  </a:t>
            </a:r>
          </a:p>
          <a:p>
            <a:pPr>
              <a:lnSpc>
                <a:spcPct val="80000"/>
              </a:lnSpc>
            </a:pPr>
            <a:r>
              <a:rPr lang="en-US" sz="1600" b="1" dirty="0" err="1" smtClean="0">
                <a:solidFill>
                  <a:srgbClr val="3366FF"/>
                </a:solidFill>
                <a:ea typeface="Lucida Grande"/>
                <a:cs typeface="Lucida Grande"/>
              </a:rPr>
              <a:t>γ</a:t>
            </a:r>
            <a:r>
              <a:rPr lang="en-US" sz="1600" b="1" baseline="-25000" dirty="0" err="1" smtClean="0">
                <a:solidFill>
                  <a:srgbClr val="3366FF"/>
                </a:solidFill>
                <a:ea typeface="Lucida Grande"/>
                <a:cs typeface="Lucida Grande"/>
              </a:rPr>
              <a:t>T</a:t>
            </a:r>
            <a:r>
              <a:rPr lang="en-US" sz="1600" b="1" dirty="0" err="1" smtClean="0">
                <a:solidFill>
                  <a:srgbClr val="3366FF"/>
                </a:solidFill>
                <a:cs typeface="Comic Sans MS"/>
              </a:rPr>
              <a:t>q</a:t>
            </a:r>
            <a:r>
              <a:rPr lang="en-US" sz="1600" b="1" dirty="0" smtClean="0">
                <a:solidFill>
                  <a:srgbClr val="3366FF"/>
                </a:solidFill>
                <a:cs typeface="Comic Sans MS"/>
              </a:rPr>
              <a:t> </a:t>
            </a:r>
            <a:r>
              <a:rPr lang="en-US" sz="1600" b="1" dirty="0" smtClean="0">
                <a:solidFill>
                  <a:srgbClr val="3366FF"/>
                </a:solidFill>
              </a:rPr>
              <a:t>→ </a:t>
            </a:r>
            <a:r>
              <a:rPr lang="en-US" sz="1600" b="1" dirty="0" err="1" smtClean="0">
                <a:solidFill>
                  <a:srgbClr val="3366FF"/>
                </a:solidFill>
                <a:cs typeface="Comic Sans MS"/>
              </a:rPr>
              <a:t>qg</a:t>
            </a:r>
            <a:endParaRPr lang="en-US" sz="1600" b="1" dirty="0" smtClean="0">
              <a:solidFill>
                <a:srgbClr val="3366FF"/>
              </a:solidFill>
              <a:cs typeface="Comic Sans MS"/>
            </a:endParaRPr>
          </a:p>
          <a:p>
            <a:pPr>
              <a:lnSpc>
                <a:spcPct val="80000"/>
              </a:lnSpc>
            </a:pPr>
            <a:r>
              <a:rPr lang="en-US" sz="1600" b="1" dirty="0" err="1" smtClean="0">
                <a:solidFill>
                  <a:srgbClr val="3366FF"/>
                </a:solidFill>
                <a:ea typeface="Lucida Grande"/>
                <a:cs typeface="Lucida Grande"/>
              </a:rPr>
              <a:t>γ</a:t>
            </a:r>
            <a:r>
              <a:rPr lang="en-US" sz="1600" b="1" baseline="-25000" dirty="0" err="1" smtClean="0">
                <a:solidFill>
                  <a:srgbClr val="3366FF"/>
                </a:solidFill>
                <a:ea typeface="Lucida Grande"/>
                <a:cs typeface="Lucida Grande"/>
              </a:rPr>
              <a:t>L</a:t>
            </a:r>
            <a:r>
              <a:rPr lang="en-US" sz="1600" b="1" dirty="0" err="1" smtClean="0">
                <a:solidFill>
                  <a:srgbClr val="3366FF"/>
                </a:solidFill>
                <a:cs typeface="Comic Sans MS"/>
              </a:rPr>
              <a:t>q</a:t>
            </a:r>
            <a:r>
              <a:rPr lang="en-US" sz="1600" b="1" dirty="0" smtClean="0">
                <a:solidFill>
                  <a:srgbClr val="3366FF"/>
                </a:solidFill>
                <a:cs typeface="Comic Sans MS"/>
              </a:rPr>
              <a:t> </a:t>
            </a:r>
            <a:r>
              <a:rPr lang="en-US" sz="1600" b="1" dirty="0">
                <a:solidFill>
                  <a:srgbClr val="3366FF"/>
                </a:solidFill>
              </a:rPr>
              <a:t>→</a:t>
            </a:r>
            <a:r>
              <a:rPr lang="en-US" sz="1600" b="1" dirty="0" smtClean="0">
                <a:solidFill>
                  <a:srgbClr val="3366FF"/>
                </a:solidFill>
                <a:cs typeface="Comic Sans MS"/>
              </a:rPr>
              <a:t> </a:t>
            </a:r>
            <a:r>
              <a:rPr lang="en-US" sz="1600" b="1" dirty="0" err="1" smtClean="0">
                <a:solidFill>
                  <a:srgbClr val="3366FF"/>
                </a:solidFill>
                <a:cs typeface="Comic Sans MS"/>
              </a:rPr>
              <a:t>qg</a:t>
            </a:r>
            <a:endParaRPr lang="en-US" sz="1600" b="1" dirty="0">
              <a:solidFill>
                <a:srgbClr val="3366FF"/>
              </a:solidFill>
              <a:cs typeface="Comic Sans MS"/>
            </a:endParaRPr>
          </a:p>
          <a:p>
            <a:pPr>
              <a:lnSpc>
                <a:spcPct val="80000"/>
              </a:lnSpc>
            </a:pPr>
            <a:r>
              <a:rPr lang="en-US" sz="1600" b="1" dirty="0" err="1" smtClean="0">
                <a:solidFill>
                  <a:srgbClr val="3366FF"/>
                </a:solidFill>
                <a:ea typeface="Lucida Grande"/>
                <a:cs typeface="Lucida Grande"/>
              </a:rPr>
              <a:t>γ</a:t>
            </a:r>
            <a:r>
              <a:rPr lang="en-US" altLang="zh-CN" sz="1600" b="1" baseline="-25000" dirty="0" err="1" smtClean="0">
                <a:solidFill>
                  <a:srgbClr val="3366FF"/>
                </a:solidFill>
                <a:ea typeface="Lucida Grande"/>
                <a:cs typeface="Lucida Grande"/>
              </a:rPr>
              <a:t>T</a:t>
            </a:r>
            <a:r>
              <a:rPr lang="en-US" altLang="zh-CN" sz="1600" b="1" dirty="0" err="1" smtClean="0">
                <a:solidFill>
                  <a:srgbClr val="3366FF"/>
                </a:solidFill>
                <a:cs typeface="Comic Sans MS"/>
              </a:rPr>
              <a:t>g</a:t>
            </a:r>
            <a:r>
              <a:rPr lang="en-US" sz="1600" b="1" dirty="0" smtClean="0">
                <a:solidFill>
                  <a:srgbClr val="3366FF"/>
                </a:solidFill>
                <a:cs typeface="Comic Sans MS"/>
              </a:rPr>
              <a:t> </a:t>
            </a:r>
            <a:r>
              <a:rPr lang="en-US" sz="1600" b="1" dirty="0">
                <a:solidFill>
                  <a:srgbClr val="3366FF"/>
                </a:solidFill>
              </a:rPr>
              <a:t>→</a:t>
            </a:r>
            <a:r>
              <a:rPr lang="en-US" sz="1600" b="1" dirty="0" smtClean="0">
                <a:solidFill>
                  <a:srgbClr val="3366FF"/>
                </a:solidFill>
                <a:cs typeface="Comic Sans MS"/>
              </a:rPr>
              <a:t> q </a:t>
            </a:r>
            <a:r>
              <a:rPr lang="en-US" sz="1600" b="1" dirty="0" err="1" smtClean="0">
                <a:solidFill>
                  <a:srgbClr val="3366FF"/>
                </a:solidFill>
                <a:cs typeface="Comic Sans MS"/>
              </a:rPr>
              <a:t>qbar</a:t>
            </a:r>
            <a:endParaRPr lang="en-US" sz="1600" b="1" dirty="0">
              <a:solidFill>
                <a:srgbClr val="3366FF"/>
              </a:solidFill>
              <a:cs typeface="Comic Sans MS"/>
            </a:endParaRPr>
          </a:p>
          <a:p>
            <a:pPr>
              <a:lnSpc>
                <a:spcPct val="80000"/>
              </a:lnSpc>
            </a:pPr>
            <a:r>
              <a:rPr lang="en-US" sz="1600" b="1" dirty="0" err="1" smtClean="0">
                <a:solidFill>
                  <a:srgbClr val="3366FF"/>
                </a:solidFill>
                <a:ea typeface="Lucida Grande"/>
                <a:cs typeface="Lucida Grande"/>
              </a:rPr>
              <a:t>γ</a:t>
            </a:r>
            <a:r>
              <a:rPr lang="en-US" sz="1600" b="1" baseline="-25000" dirty="0" err="1" smtClean="0">
                <a:solidFill>
                  <a:srgbClr val="3366FF"/>
                </a:solidFill>
                <a:ea typeface="Lucida Grande"/>
                <a:cs typeface="Lucida Grande"/>
              </a:rPr>
              <a:t>L</a:t>
            </a:r>
            <a:r>
              <a:rPr lang="en-US" sz="1600" b="1" dirty="0" err="1" smtClean="0">
                <a:solidFill>
                  <a:srgbClr val="3366FF"/>
                </a:solidFill>
                <a:cs typeface="Comic Sans MS"/>
              </a:rPr>
              <a:t>g</a:t>
            </a:r>
            <a:r>
              <a:rPr lang="en-US" sz="1600" b="1" dirty="0" smtClean="0">
                <a:solidFill>
                  <a:srgbClr val="3366FF"/>
                </a:solidFill>
                <a:cs typeface="Comic Sans MS"/>
              </a:rPr>
              <a:t> </a:t>
            </a:r>
            <a:r>
              <a:rPr lang="en-US" sz="1600" b="1" dirty="0">
                <a:solidFill>
                  <a:srgbClr val="3366FF"/>
                </a:solidFill>
              </a:rPr>
              <a:t>→</a:t>
            </a:r>
            <a:r>
              <a:rPr lang="en-US" sz="1600" b="1" dirty="0" smtClean="0">
                <a:solidFill>
                  <a:srgbClr val="3366FF"/>
                </a:solidFill>
                <a:cs typeface="Comic Sans MS"/>
              </a:rPr>
              <a:t> q </a:t>
            </a:r>
            <a:r>
              <a:rPr lang="en-US" sz="1600" b="1" dirty="0" err="1" smtClean="0">
                <a:solidFill>
                  <a:srgbClr val="3366FF"/>
                </a:solidFill>
                <a:cs typeface="Comic Sans MS"/>
              </a:rPr>
              <a:t>qbar</a:t>
            </a:r>
            <a:endParaRPr lang="en-US" sz="1600" b="1" dirty="0" smtClean="0">
              <a:solidFill>
                <a:srgbClr val="3366FF"/>
              </a:solidFill>
              <a:cs typeface="Comic Sans M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4168" y="6183119"/>
            <a:ext cx="286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79%                                   21% 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111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ihadron_eta1_eta2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20" y="4365608"/>
            <a:ext cx="3157254" cy="2138246"/>
          </a:xfrm>
          <a:prstGeom prst="rect">
            <a:avLst/>
          </a:prstGeom>
        </p:spPr>
      </p:pic>
      <p:pic>
        <p:nvPicPr>
          <p:cNvPr id="13" name="Picture 12" descr="dijet_deltaphi.ep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65"/>
          <a:stretch/>
        </p:blipFill>
        <p:spPr>
          <a:xfrm>
            <a:off x="703220" y="2227362"/>
            <a:ext cx="2788942" cy="213824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531091" cy="11430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Garamond"/>
                <a:cs typeface="Garamond"/>
              </a:rPr>
              <a:t>Kinematics cuts for di-jet methods</a:t>
            </a:r>
            <a:endParaRPr lang="en-US" sz="4800" dirty="0">
              <a:latin typeface="Garamond"/>
              <a:cs typeface="Garamon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0883" y="1399479"/>
            <a:ext cx="46081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  <a:latin typeface="Garamond"/>
                <a:cs typeface="Garamond"/>
              </a:rPr>
              <a:t>Di-jet cut:</a:t>
            </a:r>
            <a:endParaRPr lang="en-US" b="1" dirty="0">
              <a:solidFill>
                <a:srgbClr val="3366FF"/>
              </a:solidFill>
              <a:latin typeface="Garamond"/>
              <a:cs typeface="Garamond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Garamond"/>
                <a:cs typeface="Garamond"/>
              </a:rPr>
              <a:t>Two </a:t>
            </a:r>
            <a:r>
              <a:rPr lang="en-US" dirty="0">
                <a:latin typeface="Garamond"/>
                <a:cs typeface="Garamond"/>
              </a:rPr>
              <a:t>highest </a:t>
            </a:r>
            <a:r>
              <a:rPr lang="en-US" dirty="0" err="1" smtClean="0">
                <a:latin typeface="Garamond"/>
                <a:cs typeface="Garamond"/>
              </a:rPr>
              <a:t>p</a:t>
            </a:r>
            <a:r>
              <a:rPr lang="en-US" baseline="-25000" dirty="0" err="1" smtClean="0">
                <a:latin typeface="Garamond"/>
                <a:cs typeface="Garamond"/>
              </a:rPr>
              <a:t>T</a:t>
            </a:r>
            <a:r>
              <a:rPr lang="en-US" dirty="0" smtClean="0">
                <a:latin typeface="Garamond"/>
                <a:cs typeface="Garamond"/>
              </a:rPr>
              <a:t>, </a:t>
            </a:r>
            <a:r>
              <a:rPr lang="en-US" dirty="0" err="1">
                <a:latin typeface="Garamond"/>
                <a:cs typeface="Garamond"/>
              </a:rPr>
              <a:t>p</a:t>
            </a:r>
            <a:r>
              <a:rPr lang="en-US" baseline="-25000" dirty="0" err="1">
                <a:latin typeface="Garamond"/>
                <a:cs typeface="Garamond"/>
              </a:rPr>
              <a:t>T</a:t>
            </a:r>
            <a:r>
              <a:rPr lang="en-US" baseline="30000" dirty="0" err="1">
                <a:latin typeface="Garamond"/>
                <a:cs typeface="Garamond"/>
              </a:rPr>
              <a:t>trig</a:t>
            </a:r>
            <a:r>
              <a:rPr lang="en-US" dirty="0">
                <a:latin typeface="Garamond"/>
                <a:cs typeface="Garamond"/>
              </a:rPr>
              <a:t>&gt;5GeV, </a:t>
            </a:r>
            <a:r>
              <a:rPr lang="en-US" dirty="0" err="1">
                <a:latin typeface="Garamond"/>
                <a:cs typeface="Garamond"/>
              </a:rPr>
              <a:t>p</a:t>
            </a:r>
            <a:r>
              <a:rPr lang="en-US" baseline="-25000" dirty="0" err="1">
                <a:latin typeface="Garamond"/>
                <a:cs typeface="Garamond"/>
              </a:rPr>
              <a:t>T</a:t>
            </a:r>
            <a:r>
              <a:rPr lang="en-US" baseline="30000" dirty="0" err="1">
                <a:latin typeface="Garamond"/>
                <a:cs typeface="Garamond"/>
              </a:rPr>
              <a:t>asso</a:t>
            </a:r>
            <a:r>
              <a:rPr lang="en-US" dirty="0">
                <a:latin typeface="Garamond"/>
                <a:cs typeface="Garamond"/>
              </a:rPr>
              <a:t>&gt;4.5GeV</a:t>
            </a:r>
            <a:r>
              <a:rPr lang="en-US" baseline="30000" dirty="0">
                <a:latin typeface="Garamond"/>
                <a:cs typeface="Garamond"/>
              </a:rPr>
              <a:t> </a:t>
            </a:r>
            <a:endParaRPr lang="en-US" dirty="0" smtClean="0">
              <a:latin typeface="Garamond"/>
              <a:cs typeface="Garamond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Garamond"/>
                <a:cs typeface="Garamond"/>
              </a:rPr>
              <a:t>Inside the jet, stable particle </a:t>
            </a:r>
            <a:r>
              <a:rPr lang="en-US" dirty="0" err="1" smtClean="0">
                <a:latin typeface="Garamond"/>
                <a:cs typeface="Garamond"/>
              </a:rPr>
              <a:t>p</a:t>
            </a:r>
            <a:r>
              <a:rPr lang="en-US" baseline="-25000" dirty="0" err="1" smtClean="0">
                <a:latin typeface="Garamond"/>
                <a:cs typeface="Garamond"/>
              </a:rPr>
              <a:t>T</a:t>
            </a:r>
            <a:r>
              <a:rPr lang="en-US" dirty="0">
                <a:latin typeface="Garamond"/>
                <a:cs typeface="Garamond"/>
              </a:rPr>
              <a:t>&gt;</a:t>
            </a:r>
            <a:r>
              <a:rPr lang="en-US" dirty="0" smtClean="0">
                <a:latin typeface="Garamond"/>
                <a:cs typeface="Garamond"/>
              </a:rPr>
              <a:t>250MeV</a:t>
            </a:r>
          </a:p>
          <a:p>
            <a:endParaRPr lang="en-US" dirty="0" smtClean="0">
              <a:cs typeface="Comic Sans MS"/>
            </a:endParaRPr>
          </a:p>
          <a:p>
            <a:endParaRPr lang="en-US" dirty="0">
              <a:cs typeface="Comic Sans MS"/>
            </a:endParaRPr>
          </a:p>
          <a:p>
            <a:endParaRPr lang="en-US" dirty="0" smtClean="0">
              <a:cs typeface="Comic Sans MS"/>
            </a:endParaRPr>
          </a:p>
          <a:p>
            <a:endParaRPr lang="en-US" dirty="0">
              <a:cs typeface="Comic Sans MS"/>
            </a:endParaRPr>
          </a:p>
          <a:p>
            <a:endParaRPr lang="en-US" dirty="0" smtClean="0">
              <a:cs typeface="Comic Sans MS"/>
            </a:endParaRPr>
          </a:p>
          <a:p>
            <a:endParaRPr lang="en-US" dirty="0">
              <a:cs typeface="Comic Sans MS"/>
            </a:endParaRPr>
          </a:p>
          <a:p>
            <a:endParaRPr lang="en-US" dirty="0" smtClean="0">
              <a:cs typeface="Comic Sans MS"/>
            </a:endParaRPr>
          </a:p>
          <a:p>
            <a:endParaRPr lang="en-US" dirty="0" smtClean="0">
              <a:cs typeface="Comic Sans MS"/>
            </a:endParaRPr>
          </a:p>
          <a:p>
            <a:pPr marL="342900" indent="-342900">
              <a:buFont typeface="+mj-lt"/>
              <a:buAutoNum type="arabicPeriod"/>
            </a:pPr>
            <a:endParaRPr lang="en-US" b="1" dirty="0" smtClean="0">
              <a:cs typeface="Comic Sans M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POETIC7, Temple</a:t>
            </a: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8960" y="2450216"/>
            <a:ext cx="12574" cy="1594250"/>
          </a:xfrm>
          <a:prstGeom prst="line">
            <a:avLst/>
          </a:prstGeom>
          <a:ln w="0" cmpd="sng"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3776618"/>
              </p:ext>
            </p:extLst>
          </p:nvPr>
        </p:nvGraphicFramePr>
        <p:xfrm>
          <a:off x="457200" y="4238608"/>
          <a:ext cx="11811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88" name="Equation" r:id="rId6" imgW="1181100" imgH="254000" progId="Equation.DSMT4">
                  <p:embed/>
                </p:oleObj>
              </mc:Choice>
              <mc:Fallback>
                <p:oleObj name="Equation" r:id="rId6" imgW="11811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7200" y="4238608"/>
                        <a:ext cx="11811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Connector 16"/>
          <p:cNvCxnSpPr/>
          <p:nvPr/>
        </p:nvCxnSpPr>
        <p:spPr>
          <a:xfrm>
            <a:off x="2988797" y="2422606"/>
            <a:ext cx="12574" cy="1594250"/>
          </a:xfrm>
          <a:prstGeom prst="line">
            <a:avLst/>
          </a:prstGeom>
          <a:ln w="3175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58761" y="1282154"/>
            <a:ext cx="8829531" cy="2442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elke7.eps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0" r="11428" b="1"/>
          <a:stretch/>
        </p:blipFill>
        <p:spPr bwMode="auto">
          <a:xfrm>
            <a:off x="4862453" y="1982572"/>
            <a:ext cx="3471051" cy="25855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4320772" y="4956800"/>
            <a:ext cx="466751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marL="285750" indent="-285750" algn="l">
              <a:buClr>
                <a:srgbClr val="3366FF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rgbClr val="000000"/>
                </a:solidFill>
                <a:latin typeface="Garamond"/>
                <a:cs typeface="Garamond"/>
              </a:rPr>
              <a:t>At positive </a:t>
            </a:r>
            <a:r>
              <a:rPr lang="en-US" sz="1800" i="1" dirty="0" smtClean="0">
                <a:solidFill>
                  <a:srgbClr val="000000"/>
                </a:solidFill>
                <a:latin typeface="Garamond"/>
                <a:cs typeface="Garamond"/>
              </a:rPr>
              <a:t>       </a:t>
            </a:r>
            <a:r>
              <a:rPr lang="en-US" sz="1800" dirty="0" smtClean="0">
                <a:solidFill>
                  <a:srgbClr val="000000"/>
                </a:solidFill>
                <a:latin typeface="Garamond"/>
                <a:cs typeface="Garamond"/>
              </a:rPr>
              <a:t>, especially </a:t>
            </a:r>
            <a:r>
              <a:rPr lang="en-US" sz="1800" i="1" dirty="0">
                <a:solidFill>
                  <a:srgbClr val="000000"/>
                </a:solidFill>
                <a:latin typeface="Garamond"/>
                <a:cs typeface="Garamond"/>
              </a:rPr>
              <a:t> </a:t>
            </a:r>
            <a:r>
              <a:rPr lang="en-US" sz="1800" i="1" dirty="0" smtClean="0">
                <a:solidFill>
                  <a:srgbClr val="000000"/>
                </a:solidFill>
                <a:latin typeface="Garamond"/>
                <a:cs typeface="Garamond"/>
              </a:rPr>
              <a:t>            </a:t>
            </a:r>
            <a:r>
              <a:rPr lang="en-US" sz="1800" dirty="0" smtClean="0">
                <a:solidFill>
                  <a:srgbClr val="000000"/>
                </a:solidFill>
                <a:latin typeface="Garamond"/>
                <a:cs typeface="Garamond"/>
              </a:rPr>
              <a:t>, the cross section is dominated by resolved process</a:t>
            </a:r>
          </a:p>
          <a:p>
            <a:pPr marL="285750" indent="-285750">
              <a:buClr>
                <a:srgbClr val="3366FF"/>
              </a:buClr>
              <a:buFont typeface="Wingdings" charset="2"/>
              <a:buChar char="§"/>
            </a:pPr>
            <a:r>
              <a:rPr lang="en-US" sz="1800" b="1" i="1" dirty="0">
                <a:solidFill>
                  <a:srgbClr val="0000FF"/>
                </a:solidFill>
                <a:latin typeface="Comic Sans MS"/>
                <a:ea typeface="Lucida Grande"/>
                <a:cs typeface="Comic Sans MS"/>
              </a:rPr>
              <a:t> </a:t>
            </a:r>
            <a:r>
              <a:rPr lang="en-US" sz="1800" b="1" i="1" dirty="0" smtClean="0">
                <a:solidFill>
                  <a:srgbClr val="0000FF"/>
                </a:solidFill>
                <a:latin typeface="Comic Sans MS"/>
                <a:ea typeface="Lucida Grande"/>
                <a:cs typeface="Comic Sans MS"/>
              </a:rPr>
              <a:t>      </a:t>
            </a:r>
            <a:r>
              <a:rPr lang="en-US" sz="1800" dirty="0" smtClean="0">
                <a:solidFill>
                  <a:srgbClr val="000000"/>
                </a:solidFill>
                <a:latin typeface="Garamond"/>
                <a:ea typeface="Lucida Grande"/>
                <a:cs typeface="Garamond"/>
              </a:rPr>
              <a:t>distribution </a:t>
            </a:r>
            <a:r>
              <a:rPr lang="en-US" sz="1800" dirty="0">
                <a:solidFill>
                  <a:srgbClr val="000000"/>
                </a:solidFill>
                <a:latin typeface="Garamond"/>
                <a:ea typeface="Lucida Grande"/>
                <a:cs typeface="Garamond"/>
              </a:rPr>
              <a:t>of associate </a:t>
            </a:r>
            <a:r>
              <a:rPr lang="en-US" sz="1800" dirty="0" smtClean="0">
                <a:solidFill>
                  <a:srgbClr val="000000"/>
                </a:solidFill>
                <a:latin typeface="Garamond"/>
                <a:ea typeface="Lucida Grande"/>
                <a:cs typeface="Garamond"/>
              </a:rPr>
              <a:t>jet </a:t>
            </a:r>
            <a:r>
              <a:rPr lang="en-US" sz="1800" dirty="0">
                <a:solidFill>
                  <a:srgbClr val="000000"/>
                </a:solidFill>
                <a:latin typeface="Garamond"/>
                <a:ea typeface="Lucida Grande"/>
                <a:cs typeface="Garamond"/>
              </a:rPr>
              <a:t>shows the same </a:t>
            </a:r>
            <a:r>
              <a:rPr lang="en-US" sz="1800" dirty="0" smtClean="0">
                <a:solidFill>
                  <a:srgbClr val="000000"/>
                </a:solidFill>
                <a:latin typeface="Garamond"/>
                <a:ea typeface="Lucida Grande"/>
                <a:cs typeface="Garamond"/>
              </a:rPr>
              <a:t>result</a:t>
            </a:r>
            <a:endParaRPr lang="en-US" sz="1800" dirty="0" smtClean="0">
              <a:solidFill>
                <a:srgbClr val="000000"/>
              </a:solidFill>
              <a:latin typeface="Garamond"/>
              <a:cs typeface="Garamond"/>
            </a:endParaRPr>
          </a:p>
          <a:p>
            <a:pPr marL="285750" indent="-285750" algn="l">
              <a:buClr>
                <a:srgbClr val="3366FF"/>
              </a:buClr>
              <a:buFont typeface="Wingdings" charset="2"/>
              <a:buChar char="§"/>
            </a:pPr>
            <a:endParaRPr lang="en-US" sz="18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8677070"/>
              </p:ext>
            </p:extLst>
          </p:nvPr>
        </p:nvGraphicFramePr>
        <p:xfrm>
          <a:off x="5715371" y="5052441"/>
          <a:ext cx="381762" cy="238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89" name="Equation" r:id="rId9" imgW="406400" imgH="254000" progId="Equation.DSMT4">
                  <p:embed/>
                </p:oleObj>
              </mc:Choice>
              <mc:Fallback>
                <p:oleObj name="Equation" r:id="rId9" imgW="4064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715371" y="5052441"/>
                        <a:ext cx="381762" cy="2386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2414766"/>
              </p:ext>
            </p:extLst>
          </p:nvPr>
        </p:nvGraphicFramePr>
        <p:xfrm>
          <a:off x="7130913" y="5052442"/>
          <a:ext cx="680013" cy="238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90" name="Equation" r:id="rId11" imgW="723900" imgH="254000" progId="Equation.DSMT4">
                  <p:embed/>
                </p:oleObj>
              </mc:Choice>
              <mc:Fallback>
                <p:oleObj name="Equation" r:id="rId11" imgW="7239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130913" y="5052442"/>
                        <a:ext cx="680013" cy="2386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2599588"/>
              </p:ext>
            </p:extLst>
          </p:nvPr>
        </p:nvGraphicFramePr>
        <p:xfrm>
          <a:off x="4708419" y="5564325"/>
          <a:ext cx="6223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91" name="Equation" r:id="rId13" imgW="622300" imgH="292100" progId="Equation.DSMT4">
                  <p:embed/>
                </p:oleObj>
              </mc:Choice>
              <mc:Fallback>
                <p:oleObj name="Equation" r:id="rId13" imgW="622300" imgH="292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708419" y="5564325"/>
                        <a:ext cx="6223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H="1" flipV="1">
            <a:off x="6306621" y="2592619"/>
            <a:ext cx="305468" cy="183316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03910" y="2319020"/>
            <a:ext cx="9819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3366FF"/>
                </a:solidFill>
              </a:rPr>
              <a:t>resolved</a:t>
            </a:r>
            <a:endParaRPr lang="en-US" sz="1400" b="1" dirty="0">
              <a:solidFill>
                <a:srgbClr val="3366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28803" y="3518943"/>
            <a:ext cx="777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direct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6057850" y="3682686"/>
            <a:ext cx="305468" cy="1833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F820-57B5-A447-9315-F55865C223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22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366FF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11396</TotalTime>
  <Words>1955</Words>
  <Application>Microsoft Macintosh PowerPoint</Application>
  <PresentationFormat>On-screen Show (4:3)</PresentationFormat>
  <Paragraphs>330</Paragraphs>
  <Slides>29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Office Theme</vt:lpstr>
      <vt:lpstr>Equation</vt:lpstr>
      <vt:lpstr>Studying Photon Structure at Electron-Ion-Collider</vt:lpstr>
      <vt:lpstr>Outline</vt:lpstr>
      <vt:lpstr>Motivation</vt:lpstr>
      <vt:lpstr>Introduction</vt:lpstr>
      <vt:lpstr>Dijet in resolved/direct process</vt:lpstr>
      <vt:lpstr>Simulation confronted with data</vt:lpstr>
      <vt:lpstr>EIC Advantages</vt:lpstr>
      <vt:lpstr>Photon structure at EIC</vt:lpstr>
      <vt:lpstr>Kinematics cuts for di-jet methods</vt:lpstr>
      <vt:lpstr>Unpolarized photon structure</vt:lpstr>
      <vt:lpstr>Parton-jet match</vt:lpstr>
      <vt:lpstr>Photon side jet and proton side jet</vt:lpstr>
      <vt:lpstr>Flavor tagging</vt:lpstr>
      <vt:lpstr>Flavor tagging</vt:lpstr>
      <vt:lpstr>Polarized photon PDFs</vt:lpstr>
      <vt:lpstr>Polarized photon PDFs</vt:lpstr>
      <vt:lpstr>PYTHIA simulation</vt:lpstr>
      <vt:lpstr> Hard process Asymmetry      </vt:lpstr>
      <vt:lpstr>          Depending on flavor</vt:lpstr>
      <vt:lpstr>          Depending on flavor</vt:lpstr>
      <vt:lpstr>Polarized cross section</vt:lpstr>
      <vt:lpstr>Summary</vt:lpstr>
      <vt:lpstr>Back up</vt:lpstr>
      <vt:lpstr>Asymmetry</vt:lpstr>
      <vt:lpstr>backup</vt:lpstr>
      <vt:lpstr>How to match di-jet  with two final partons</vt:lpstr>
      <vt:lpstr>separation</vt:lpstr>
      <vt:lpstr>Quark jet and gluon jet</vt:lpstr>
      <vt:lpstr>hLAB separation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Studying quasi-real photon structure at Electron-Ion-Collider</dc:title>
  <dc:creator>Xiaoxuan Chu</dc:creator>
  <cp:lastModifiedBy>Xiaoxuan Chu</cp:lastModifiedBy>
  <cp:revision>382</cp:revision>
  <dcterms:created xsi:type="dcterms:W3CDTF">2016-03-07T18:53:08Z</dcterms:created>
  <dcterms:modified xsi:type="dcterms:W3CDTF">2016-11-10T18:14:31Z</dcterms:modified>
</cp:coreProperties>
</file>